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51"/>
  </p:notesMasterIdLst>
  <p:sldIdLst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</p:sldIdLst>
  <p:sldSz cx="18288000" cy="10287000"/>
  <p:notesSz cx="6858000" cy="9144000"/>
  <p:embeddedFontLst>
    <p:embeddedFont>
      <p:font typeface="Glacial Indifference" charset="1" panose="00000000000000000000"/>
      <p:regular r:id="rId6"/>
    </p:embeddedFont>
    <p:embeddedFont>
      <p:font typeface="Glacial Indifference Bold" charset="1" panose="00000800000000000000"/>
      <p:regular r:id="rId7"/>
    </p:embeddedFont>
    <p:embeddedFont>
      <p:font typeface="Glacial Indifference Italics" charset="1" panose="00000000000000000000"/>
      <p:regular r:id="rId8"/>
    </p:embeddedFont>
    <p:embeddedFont>
      <p:font typeface="Glacial Indifference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Belleza" charset="1" panose="02000503050000020003"/>
      <p:regular r:id="rId14"/>
    </p:embeddedFont>
    <p:embeddedFont>
      <p:font typeface="Canva Sans 2" charset="1" panose="020B0503030501040103"/>
      <p:regular r:id="rId15"/>
    </p:embeddedFont>
    <p:embeddedFont>
      <p:font typeface="Canva Sans 2 Bold" charset="1" panose="020B0803030501040103"/>
      <p:regular r:id="rId16"/>
    </p:embeddedFont>
    <p:embeddedFont>
      <p:font typeface="Canva Sans 2 Italics" charset="1" panose="020B0503030501040103"/>
      <p:regular r:id="rId17"/>
    </p:embeddedFont>
    <p:embeddedFont>
      <p:font typeface="Canva Sans 2 Bold Italics" charset="1" panose="020B0803030501040103"/>
      <p:regular r:id="rId18"/>
    </p:embeddedFont>
    <p:embeddedFont>
      <p:font typeface="Canva Sans 1" charset="1" panose="020B0503030501040103"/>
      <p:regular r:id="rId19"/>
    </p:embeddedFont>
    <p:embeddedFont>
      <p:font typeface="Canva Sans 1 Bold" charset="1" panose="020B0803030501040103"/>
      <p:regular r:id="rId20"/>
    </p:embeddedFont>
    <p:embeddedFont>
      <p:font typeface="Canva Sans 1 Italics" charset="1" panose="020B0503030501040103"/>
      <p:regular r:id="rId21"/>
    </p:embeddedFont>
    <p:embeddedFont>
      <p:font typeface="Canva Sans 1 Bold Italics" charset="1" panose="020B0803030501040103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slides/slide1.xml" Type="http://schemas.openxmlformats.org/officeDocument/2006/relationships/slide"/><Relationship Id="rId24" Target="slides/slide2.xml" Type="http://schemas.openxmlformats.org/officeDocument/2006/relationships/slide"/><Relationship Id="rId25" Target="slides/slide3.xml" Type="http://schemas.openxmlformats.org/officeDocument/2006/relationships/slide"/><Relationship Id="rId26" Target="slides/slide4.xml" Type="http://schemas.openxmlformats.org/officeDocument/2006/relationships/slide"/><Relationship Id="rId27" Target="slides/slide5.xml" Type="http://schemas.openxmlformats.org/officeDocument/2006/relationships/slide"/><Relationship Id="rId28" Target="slides/slide6.xml" Type="http://schemas.openxmlformats.org/officeDocument/2006/relationships/slide"/><Relationship Id="rId29" Target="slides/slide7.xml" Type="http://schemas.openxmlformats.org/officeDocument/2006/relationships/slide"/><Relationship Id="rId3" Target="viewProps.xml" Type="http://schemas.openxmlformats.org/officeDocument/2006/relationships/viewProps"/><Relationship Id="rId30" Target="slides/slide8.xml" Type="http://schemas.openxmlformats.org/officeDocument/2006/relationships/slide"/><Relationship Id="rId31" Target="slides/slide9.xml" Type="http://schemas.openxmlformats.org/officeDocument/2006/relationships/slide"/><Relationship Id="rId32" Target="slides/slide10.xml" Type="http://schemas.openxmlformats.org/officeDocument/2006/relationships/slide"/><Relationship Id="rId33" Target="slides/slide11.xml" Type="http://schemas.openxmlformats.org/officeDocument/2006/relationships/slide"/><Relationship Id="rId34" Target="slides/slide12.xml" Type="http://schemas.openxmlformats.org/officeDocument/2006/relationships/slide"/><Relationship Id="rId35" Target="slides/slide13.xml" Type="http://schemas.openxmlformats.org/officeDocument/2006/relationships/slide"/><Relationship Id="rId36" Target="slides/slide14.xml" Type="http://schemas.openxmlformats.org/officeDocument/2006/relationships/slide"/><Relationship Id="rId37" Target="slides/slide15.xml" Type="http://schemas.openxmlformats.org/officeDocument/2006/relationships/slide"/><Relationship Id="rId38" Target="slides/slide16.xml" Type="http://schemas.openxmlformats.org/officeDocument/2006/relationships/slide"/><Relationship Id="rId39" Target="slides/slide17.xml" Type="http://schemas.openxmlformats.org/officeDocument/2006/relationships/slide"/><Relationship Id="rId4" Target="theme/theme1.xml" Type="http://schemas.openxmlformats.org/officeDocument/2006/relationships/theme"/><Relationship Id="rId40" Target="slides/slide18.xml" Type="http://schemas.openxmlformats.org/officeDocument/2006/relationships/slide"/><Relationship Id="rId41" Target="slides/slide19.xml" Type="http://schemas.openxmlformats.org/officeDocument/2006/relationships/slide"/><Relationship Id="rId42" Target="slides/slide20.xml" Type="http://schemas.openxmlformats.org/officeDocument/2006/relationships/slide"/><Relationship Id="rId43" Target="slides/slide21.xml" Type="http://schemas.openxmlformats.org/officeDocument/2006/relationships/slide"/><Relationship Id="rId44" Target="slides/slide22.xml" Type="http://schemas.openxmlformats.org/officeDocument/2006/relationships/slide"/><Relationship Id="rId45" Target="slides/slide23.xml" Type="http://schemas.openxmlformats.org/officeDocument/2006/relationships/slide"/><Relationship Id="rId46" Target="slides/slide24.xml" Type="http://schemas.openxmlformats.org/officeDocument/2006/relationships/slide"/><Relationship Id="rId47" Target="slides/slide25.xml" Type="http://schemas.openxmlformats.org/officeDocument/2006/relationships/slide"/><Relationship Id="rId48" Target="slides/slide26.xml" Type="http://schemas.openxmlformats.org/officeDocument/2006/relationships/slide"/><Relationship Id="rId49" Target="slides/slide27.xml" Type="http://schemas.openxmlformats.org/officeDocument/2006/relationships/slide"/><Relationship Id="rId5" Target="tableStyles.xml" Type="http://schemas.openxmlformats.org/officeDocument/2006/relationships/tableStyles"/><Relationship Id="rId50" Target="slides/slide28.xml" Type="http://schemas.openxmlformats.org/officeDocument/2006/relationships/slide"/><Relationship Id="rId51" Target="notesMasters/notesMaster1.xml" Type="http://schemas.openxmlformats.org/officeDocument/2006/relationships/notesMaster"/><Relationship Id="rId52" Target="theme/theme2.xml" Type="http://schemas.openxmlformats.org/officeDocument/2006/relationships/theme"/><Relationship Id="rId53" Target="notesSlides/notesSlide1.xml" Type="http://schemas.openxmlformats.org/officeDocument/2006/relationships/notes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20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sv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2" Target="../media/image37.pn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40.pn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sv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svg" Type="http://schemas.openxmlformats.org/officeDocument/2006/relationships/image"/><Relationship Id="rId2" Target="../media/image37.pn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40.pn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88283" y="4365323"/>
            <a:ext cx="12339582" cy="3037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38"/>
              </a:lnSpc>
            </a:pPr>
            <a:r>
              <a:rPr lang="en-US" sz="5741">
                <a:solidFill>
                  <a:srgbClr val="010167"/>
                </a:solidFill>
                <a:latin typeface="Belleza"/>
              </a:rPr>
              <a:t>GOA STATE-LEVEL WORKSHOP ON SSF GUIDELINES</a:t>
            </a:r>
          </a:p>
          <a:p>
            <a:pPr algn="ctr">
              <a:lnSpc>
                <a:spcPts val="8038"/>
              </a:lnSpc>
              <a:spcBef>
                <a:spcPct val="0"/>
              </a:spcBef>
            </a:pP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338293" y="3275501"/>
            <a:ext cx="6460226" cy="7562771"/>
          </a:xfrm>
          <a:prstGeom prst="rect">
            <a:avLst/>
          </a:prstGeom>
        </p:spPr>
      </p:pic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359272" y="-965885"/>
            <a:ext cx="19006544" cy="4909476"/>
            <a:chOff x="0" y="0"/>
            <a:chExt cx="24583390" cy="6350000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24583389" cy="6350000"/>
            </a:xfrm>
            <a:custGeom>
              <a:avLst/>
              <a:gdLst/>
              <a:ahLst/>
              <a:cxnLst/>
              <a:rect r="r" b="b" t="t" l="l"/>
              <a:pathLst>
                <a:path h="6350000" w="24583389">
                  <a:moveTo>
                    <a:pt x="0" y="0"/>
                  </a:moveTo>
                  <a:lnTo>
                    <a:pt x="24583389" y="0"/>
                  </a:lnTo>
                  <a:lnTo>
                    <a:pt x="24583389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FCFBFB"/>
            </a:solidFill>
          </p:spPr>
        </p:sp>
        <p:sp>
          <p:nvSpPr>
            <p:cNvPr name="Freeform 6" id="6"/>
            <p:cNvSpPr/>
            <p:nvPr/>
          </p:nvSpPr>
          <p:spPr>
            <a:xfrm>
              <a:off x="45720" y="54610"/>
              <a:ext cx="24493219" cy="1004570"/>
            </a:xfrm>
            <a:custGeom>
              <a:avLst/>
              <a:gdLst/>
              <a:ahLst/>
              <a:cxnLst/>
              <a:rect r="r" b="b" t="t" l="l"/>
              <a:pathLst>
                <a:path h="1004570" w="24493219">
                  <a:moveTo>
                    <a:pt x="24493219" y="1004570"/>
                  </a:moveTo>
                  <a:lnTo>
                    <a:pt x="24493219" y="0"/>
                  </a:lnTo>
                  <a:lnTo>
                    <a:pt x="0" y="0"/>
                  </a:lnTo>
                  <a:lnTo>
                    <a:pt x="0" y="1004570"/>
                  </a:lnTo>
                  <a:lnTo>
                    <a:pt x="24493219" y="1004570"/>
                  </a:lnTo>
                  <a:close/>
                  <a:moveTo>
                    <a:pt x="23632160" y="435610"/>
                  </a:moveTo>
                  <a:cubicBezTo>
                    <a:pt x="23634700" y="427990"/>
                    <a:pt x="23641050" y="421640"/>
                    <a:pt x="23649941" y="420370"/>
                  </a:cubicBezTo>
                  <a:lnTo>
                    <a:pt x="23812501" y="396240"/>
                  </a:lnTo>
                  <a:lnTo>
                    <a:pt x="23884891" y="248920"/>
                  </a:lnTo>
                  <a:cubicBezTo>
                    <a:pt x="23892510" y="233680"/>
                    <a:pt x="23917910" y="233680"/>
                    <a:pt x="23925530" y="248920"/>
                  </a:cubicBezTo>
                  <a:lnTo>
                    <a:pt x="23997919" y="396240"/>
                  </a:lnTo>
                  <a:lnTo>
                    <a:pt x="24160480" y="420370"/>
                  </a:lnTo>
                  <a:cubicBezTo>
                    <a:pt x="24168100" y="421640"/>
                    <a:pt x="24175719" y="427990"/>
                    <a:pt x="24178260" y="435610"/>
                  </a:cubicBezTo>
                  <a:cubicBezTo>
                    <a:pt x="24180800" y="443230"/>
                    <a:pt x="24178260" y="452120"/>
                    <a:pt x="24171910" y="458470"/>
                  </a:cubicBezTo>
                  <a:lnTo>
                    <a:pt x="24053800" y="572770"/>
                  </a:lnTo>
                  <a:lnTo>
                    <a:pt x="24081739" y="735330"/>
                  </a:lnTo>
                  <a:cubicBezTo>
                    <a:pt x="24083009" y="742950"/>
                    <a:pt x="24079200" y="751840"/>
                    <a:pt x="24072850" y="756920"/>
                  </a:cubicBezTo>
                  <a:cubicBezTo>
                    <a:pt x="24069039" y="759460"/>
                    <a:pt x="24065230" y="760730"/>
                    <a:pt x="24060150" y="760730"/>
                  </a:cubicBezTo>
                  <a:cubicBezTo>
                    <a:pt x="24056339" y="760730"/>
                    <a:pt x="24053800" y="759460"/>
                    <a:pt x="24049989" y="758190"/>
                  </a:cubicBezTo>
                  <a:lnTo>
                    <a:pt x="23903939" y="681990"/>
                  </a:lnTo>
                  <a:lnTo>
                    <a:pt x="23757889" y="758190"/>
                  </a:lnTo>
                  <a:cubicBezTo>
                    <a:pt x="23750269" y="762000"/>
                    <a:pt x="23740109" y="762000"/>
                    <a:pt x="23733759" y="756920"/>
                  </a:cubicBezTo>
                  <a:cubicBezTo>
                    <a:pt x="23727409" y="751840"/>
                    <a:pt x="23723598" y="744220"/>
                    <a:pt x="23724869" y="735330"/>
                  </a:cubicBezTo>
                  <a:lnTo>
                    <a:pt x="23752809" y="572770"/>
                  </a:lnTo>
                  <a:lnTo>
                    <a:pt x="23638509" y="458470"/>
                  </a:lnTo>
                  <a:cubicBezTo>
                    <a:pt x="23632160" y="452120"/>
                    <a:pt x="23629619" y="443230"/>
                    <a:pt x="23632160" y="435610"/>
                  </a:cubicBezTo>
                  <a:close/>
                  <a:moveTo>
                    <a:pt x="1639570" y="271780"/>
                  </a:moveTo>
                  <a:cubicBezTo>
                    <a:pt x="1639570" y="259080"/>
                    <a:pt x="1649730" y="248920"/>
                    <a:pt x="1662430" y="248920"/>
                  </a:cubicBezTo>
                  <a:lnTo>
                    <a:pt x="2114550" y="248920"/>
                  </a:lnTo>
                  <a:cubicBezTo>
                    <a:pt x="2127250" y="248920"/>
                    <a:pt x="2137410" y="259080"/>
                    <a:pt x="2137410" y="271780"/>
                  </a:cubicBezTo>
                  <a:lnTo>
                    <a:pt x="2137410" y="723900"/>
                  </a:lnTo>
                  <a:cubicBezTo>
                    <a:pt x="2137410" y="736600"/>
                    <a:pt x="2127250" y="746760"/>
                    <a:pt x="2114550" y="746760"/>
                  </a:cubicBezTo>
                  <a:lnTo>
                    <a:pt x="1662430" y="746760"/>
                  </a:lnTo>
                  <a:cubicBezTo>
                    <a:pt x="1649730" y="746760"/>
                    <a:pt x="1639570" y="736600"/>
                    <a:pt x="1639570" y="723900"/>
                  </a:cubicBezTo>
                  <a:lnTo>
                    <a:pt x="1639570" y="271780"/>
                  </a:lnTo>
                  <a:close/>
                  <a:moveTo>
                    <a:pt x="948690" y="271780"/>
                  </a:moveTo>
                  <a:cubicBezTo>
                    <a:pt x="948690" y="259080"/>
                    <a:pt x="958850" y="248920"/>
                    <a:pt x="971550" y="248920"/>
                  </a:cubicBezTo>
                  <a:lnTo>
                    <a:pt x="1423670" y="248920"/>
                  </a:lnTo>
                  <a:cubicBezTo>
                    <a:pt x="1436370" y="248920"/>
                    <a:pt x="1446530" y="259080"/>
                    <a:pt x="1446530" y="271780"/>
                  </a:cubicBezTo>
                  <a:lnTo>
                    <a:pt x="1446530" y="723900"/>
                  </a:lnTo>
                  <a:cubicBezTo>
                    <a:pt x="1446530" y="736600"/>
                    <a:pt x="1436370" y="746760"/>
                    <a:pt x="1423670" y="746760"/>
                  </a:cubicBezTo>
                  <a:lnTo>
                    <a:pt x="971550" y="746760"/>
                  </a:lnTo>
                  <a:cubicBezTo>
                    <a:pt x="960120" y="746760"/>
                    <a:pt x="949960" y="736600"/>
                    <a:pt x="948690" y="723900"/>
                  </a:cubicBezTo>
                  <a:lnTo>
                    <a:pt x="948690" y="271780"/>
                  </a:lnTo>
                  <a:close/>
                  <a:moveTo>
                    <a:pt x="259080" y="271780"/>
                  </a:moveTo>
                  <a:cubicBezTo>
                    <a:pt x="259080" y="259080"/>
                    <a:pt x="269240" y="248920"/>
                    <a:pt x="281940" y="248920"/>
                  </a:cubicBezTo>
                  <a:lnTo>
                    <a:pt x="734060" y="248920"/>
                  </a:lnTo>
                  <a:cubicBezTo>
                    <a:pt x="746760" y="248920"/>
                    <a:pt x="756920" y="259080"/>
                    <a:pt x="756920" y="271780"/>
                  </a:cubicBezTo>
                  <a:lnTo>
                    <a:pt x="756920" y="723900"/>
                  </a:lnTo>
                  <a:cubicBezTo>
                    <a:pt x="756920" y="736600"/>
                    <a:pt x="746760" y="746760"/>
                    <a:pt x="734060" y="746760"/>
                  </a:cubicBezTo>
                  <a:lnTo>
                    <a:pt x="281940" y="746760"/>
                  </a:lnTo>
                  <a:cubicBezTo>
                    <a:pt x="269240" y="746760"/>
                    <a:pt x="259080" y="736600"/>
                    <a:pt x="259080" y="723900"/>
                  </a:cubicBezTo>
                  <a:lnTo>
                    <a:pt x="259080" y="271780"/>
                  </a:lnTo>
                  <a:close/>
                </a:path>
              </a:pathLst>
            </a:custGeom>
            <a:solidFill>
              <a:srgbClr val="C6E9D3"/>
            </a:solidFill>
          </p:spPr>
        </p:sp>
        <p:sp>
          <p:nvSpPr>
            <p:cNvPr name="Freeform 7" id="7"/>
            <p:cNvSpPr/>
            <p:nvPr/>
          </p:nvSpPr>
          <p:spPr>
            <a:xfrm>
              <a:off x="45720" y="1104900"/>
              <a:ext cx="24493219" cy="5199380"/>
            </a:xfrm>
            <a:custGeom>
              <a:avLst/>
              <a:gdLst/>
              <a:ahLst/>
              <a:cxnLst/>
              <a:rect r="r" b="b" t="t" l="l"/>
              <a:pathLst>
                <a:path h="5199380" w="24493219">
                  <a:moveTo>
                    <a:pt x="0" y="0"/>
                  </a:moveTo>
                  <a:lnTo>
                    <a:pt x="24493219" y="0"/>
                  </a:lnTo>
                  <a:lnTo>
                    <a:pt x="24493219" y="5199380"/>
                  </a:lnTo>
                  <a:lnTo>
                    <a:pt x="0" y="5199380"/>
                  </a:lnTo>
                  <a:close/>
                </a:path>
              </a:pathLst>
            </a:custGeom>
            <a:blipFill>
              <a:blip r:embed="rId4"/>
              <a:stretch>
                <a:fillRect l="0" r="0" t="-63102" b="-101879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>
              <a:off x="1141730" y="449580"/>
              <a:ext cx="205740" cy="45720"/>
            </a:xfrm>
            <a:custGeom>
              <a:avLst/>
              <a:gdLst/>
              <a:ahLst/>
              <a:cxnLst/>
              <a:rect r="r" b="b" t="t" l="l"/>
              <a:pathLst>
                <a:path h="45720" w="205740">
                  <a:moveTo>
                    <a:pt x="0" y="0"/>
                  </a:moveTo>
                  <a:lnTo>
                    <a:pt x="205740" y="0"/>
                  </a:lnTo>
                  <a:lnTo>
                    <a:pt x="205740" y="45720"/>
                  </a:lnTo>
                  <a:lnTo>
                    <a:pt x="0" y="45720"/>
                  </a:lnTo>
                  <a:close/>
                </a:path>
              </a:pathLst>
            </a:custGeom>
            <a:solidFill>
              <a:srgbClr val="FBD46F"/>
            </a:solidFill>
          </p:spPr>
        </p:sp>
        <p:sp>
          <p:nvSpPr>
            <p:cNvPr name="Freeform 9" id="9"/>
            <p:cNvSpPr/>
            <p:nvPr/>
          </p:nvSpPr>
          <p:spPr>
            <a:xfrm>
              <a:off x="1141730" y="541020"/>
              <a:ext cx="205740" cy="114300"/>
            </a:xfrm>
            <a:custGeom>
              <a:avLst/>
              <a:gdLst/>
              <a:ahLst/>
              <a:cxnLst/>
              <a:rect r="r" b="b" t="t" l="l"/>
              <a:pathLst>
                <a:path h="114300" w="205740">
                  <a:moveTo>
                    <a:pt x="0" y="0"/>
                  </a:moveTo>
                  <a:lnTo>
                    <a:pt x="205740" y="0"/>
                  </a:lnTo>
                  <a:lnTo>
                    <a:pt x="205740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FBD46F"/>
            </a:solidFill>
          </p:spPr>
        </p:sp>
        <p:sp>
          <p:nvSpPr>
            <p:cNvPr name="Freeform 10" id="10"/>
            <p:cNvSpPr/>
            <p:nvPr/>
          </p:nvSpPr>
          <p:spPr>
            <a:xfrm>
              <a:off x="1040130" y="349250"/>
              <a:ext cx="407670" cy="407670"/>
            </a:xfrm>
            <a:custGeom>
              <a:avLst/>
              <a:gdLst/>
              <a:ahLst/>
              <a:cxnLst/>
              <a:rect r="r" b="b" t="t" l="l"/>
              <a:pathLst>
                <a:path h="407670" w="407670">
                  <a:moveTo>
                    <a:pt x="0" y="0"/>
                  </a:moveTo>
                  <a:lnTo>
                    <a:pt x="0" y="407670"/>
                  </a:lnTo>
                  <a:lnTo>
                    <a:pt x="407670" y="407670"/>
                  </a:lnTo>
                  <a:lnTo>
                    <a:pt x="407670" y="0"/>
                  </a:lnTo>
                  <a:lnTo>
                    <a:pt x="0" y="0"/>
                  </a:lnTo>
                  <a:close/>
                  <a:moveTo>
                    <a:pt x="353060" y="328930"/>
                  </a:moveTo>
                  <a:cubicBezTo>
                    <a:pt x="353060" y="341630"/>
                    <a:pt x="342900" y="351790"/>
                    <a:pt x="330200" y="351790"/>
                  </a:cubicBezTo>
                  <a:lnTo>
                    <a:pt x="78740" y="351790"/>
                  </a:lnTo>
                  <a:cubicBezTo>
                    <a:pt x="66040" y="351790"/>
                    <a:pt x="55880" y="341630"/>
                    <a:pt x="55880" y="328930"/>
                  </a:cubicBezTo>
                  <a:lnTo>
                    <a:pt x="55880" y="77470"/>
                  </a:lnTo>
                  <a:cubicBezTo>
                    <a:pt x="55880" y="64770"/>
                    <a:pt x="66040" y="54610"/>
                    <a:pt x="78740" y="54610"/>
                  </a:cubicBezTo>
                  <a:lnTo>
                    <a:pt x="328930" y="54610"/>
                  </a:lnTo>
                  <a:cubicBezTo>
                    <a:pt x="341630" y="54610"/>
                    <a:pt x="351790" y="64770"/>
                    <a:pt x="353060" y="77470"/>
                  </a:cubicBezTo>
                  <a:lnTo>
                    <a:pt x="353060" y="328930"/>
                  </a:lnTo>
                  <a:close/>
                </a:path>
              </a:pathLst>
            </a:custGeom>
            <a:solidFill>
              <a:srgbClr val="FBD46F"/>
            </a:solidFill>
          </p:spPr>
        </p:sp>
        <p:sp>
          <p:nvSpPr>
            <p:cNvPr name="Freeform 11" id="11"/>
            <p:cNvSpPr/>
            <p:nvPr/>
          </p:nvSpPr>
          <p:spPr>
            <a:xfrm>
              <a:off x="350520" y="349250"/>
              <a:ext cx="407670" cy="407670"/>
            </a:xfrm>
            <a:custGeom>
              <a:avLst/>
              <a:gdLst/>
              <a:ahLst/>
              <a:cxnLst/>
              <a:rect r="r" b="b" t="t" l="l"/>
              <a:pathLst>
                <a:path h="407670" w="407670">
                  <a:moveTo>
                    <a:pt x="0" y="0"/>
                  </a:moveTo>
                  <a:lnTo>
                    <a:pt x="0" y="407670"/>
                  </a:lnTo>
                  <a:lnTo>
                    <a:pt x="407670" y="407670"/>
                  </a:lnTo>
                  <a:lnTo>
                    <a:pt x="407670" y="0"/>
                  </a:lnTo>
                  <a:lnTo>
                    <a:pt x="0" y="0"/>
                  </a:lnTo>
                  <a:close/>
                  <a:moveTo>
                    <a:pt x="337820" y="336550"/>
                  </a:moveTo>
                  <a:cubicBezTo>
                    <a:pt x="334010" y="340360"/>
                    <a:pt x="327660" y="342900"/>
                    <a:pt x="321310" y="342900"/>
                  </a:cubicBezTo>
                  <a:cubicBezTo>
                    <a:pt x="314960" y="342900"/>
                    <a:pt x="309880" y="340360"/>
                    <a:pt x="304800" y="336550"/>
                  </a:cubicBezTo>
                  <a:lnTo>
                    <a:pt x="203200" y="234950"/>
                  </a:lnTo>
                  <a:lnTo>
                    <a:pt x="101600" y="336550"/>
                  </a:lnTo>
                  <a:cubicBezTo>
                    <a:pt x="97790" y="340360"/>
                    <a:pt x="91440" y="342900"/>
                    <a:pt x="85090" y="342900"/>
                  </a:cubicBezTo>
                  <a:cubicBezTo>
                    <a:pt x="78740" y="342900"/>
                    <a:pt x="73660" y="340360"/>
                    <a:pt x="68580" y="336550"/>
                  </a:cubicBezTo>
                  <a:cubicBezTo>
                    <a:pt x="59690" y="327660"/>
                    <a:pt x="59690" y="313690"/>
                    <a:pt x="68580" y="304800"/>
                  </a:cubicBezTo>
                  <a:lnTo>
                    <a:pt x="170180" y="203200"/>
                  </a:lnTo>
                  <a:lnTo>
                    <a:pt x="68580" y="101600"/>
                  </a:lnTo>
                  <a:cubicBezTo>
                    <a:pt x="59690" y="92710"/>
                    <a:pt x="59690" y="78740"/>
                    <a:pt x="68580" y="69850"/>
                  </a:cubicBezTo>
                  <a:cubicBezTo>
                    <a:pt x="77470" y="60960"/>
                    <a:pt x="91440" y="60960"/>
                    <a:pt x="100330" y="69850"/>
                  </a:cubicBezTo>
                  <a:lnTo>
                    <a:pt x="201930" y="171450"/>
                  </a:lnTo>
                  <a:lnTo>
                    <a:pt x="303530" y="69850"/>
                  </a:lnTo>
                  <a:cubicBezTo>
                    <a:pt x="312420" y="60960"/>
                    <a:pt x="326390" y="60960"/>
                    <a:pt x="335280" y="69850"/>
                  </a:cubicBezTo>
                  <a:cubicBezTo>
                    <a:pt x="344170" y="78740"/>
                    <a:pt x="346710" y="92710"/>
                    <a:pt x="337820" y="101600"/>
                  </a:cubicBezTo>
                  <a:lnTo>
                    <a:pt x="236220" y="203200"/>
                  </a:lnTo>
                  <a:lnTo>
                    <a:pt x="337820" y="304800"/>
                  </a:lnTo>
                  <a:cubicBezTo>
                    <a:pt x="346710" y="313690"/>
                    <a:pt x="346710" y="327660"/>
                    <a:pt x="337820" y="336550"/>
                  </a:cubicBezTo>
                  <a:close/>
                </a:path>
              </a:pathLst>
            </a:custGeom>
            <a:solidFill>
              <a:srgbClr val="FBD46F"/>
            </a:solidFill>
          </p:spPr>
        </p:sp>
        <p:sp>
          <p:nvSpPr>
            <p:cNvPr name="Freeform 12" id="12"/>
            <p:cNvSpPr/>
            <p:nvPr/>
          </p:nvSpPr>
          <p:spPr>
            <a:xfrm>
              <a:off x="23743920" y="363220"/>
              <a:ext cx="410211" cy="388620"/>
            </a:xfrm>
            <a:custGeom>
              <a:avLst/>
              <a:gdLst/>
              <a:ahLst/>
              <a:cxnLst/>
              <a:rect r="r" b="b" t="t" l="l"/>
              <a:pathLst>
                <a:path h="388620" w="410211">
                  <a:moveTo>
                    <a:pt x="410210" y="148590"/>
                  </a:moveTo>
                  <a:lnTo>
                    <a:pt x="280671" y="129540"/>
                  </a:lnTo>
                  <a:cubicBezTo>
                    <a:pt x="274321" y="128270"/>
                    <a:pt x="267971" y="123190"/>
                    <a:pt x="264160" y="116840"/>
                  </a:cubicBezTo>
                  <a:lnTo>
                    <a:pt x="205741" y="0"/>
                  </a:lnTo>
                  <a:lnTo>
                    <a:pt x="147321" y="116840"/>
                  </a:lnTo>
                  <a:cubicBezTo>
                    <a:pt x="144782" y="124460"/>
                    <a:pt x="138432" y="128270"/>
                    <a:pt x="130810" y="129540"/>
                  </a:cubicBezTo>
                  <a:lnTo>
                    <a:pt x="0" y="148590"/>
                  </a:lnTo>
                  <a:lnTo>
                    <a:pt x="93980" y="240030"/>
                  </a:lnTo>
                  <a:cubicBezTo>
                    <a:pt x="99060" y="245110"/>
                    <a:pt x="101600" y="252730"/>
                    <a:pt x="100330" y="260350"/>
                  </a:cubicBezTo>
                  <a:lnTo>
                    <a:pt x="78741" y="388620"/>
                  </a:lnTo>
                  <a:lnTo>
                    <a:pt x="194310" y="327660"/>
                  </a:lnTo>
                  <a:cubicBezTo>
                    <a:pt x="201930" y="323850"/>
                    <a:pt x="209550" y="323850"/>
                    <a:pt x="215900" y="327660"/>
                  </a:cubicBezTo>
                  <a:lnTo>
                    <a:pt x="331469" y="388620"/>
                  </a:lnTo>
                  <a:lnTo>
                    <a:pt x="309880" y="260350"/>
                  </a:lnTo>
                  <a:cubicBezTo>
                    <a:pt x="308610" y="252730"/>
                    <a:pt x="311150" y="245110"/>
                    <a:pt x="316230" y="240030"/>
                  </a:cubicBezTo>
                  <a:lnTo>
                    <a:pt x="410210" y="148590"/>
                  </a:lnTo>
                  <a:close/>
                </a:path>
              </a:pathLst>
            </a:custGeom>
            <a:solidFill>
              <a:srgbClr val="FBD46F"/>
            </a:solidFill>
          </p:spPr>
        </p:sp>
        <p:sp>
          <p:nvSpPr>
            <p:cNvPr name="Freeform 13" id="13"/>
            <p:cNvSpPr/>
            <p:nvPr/>
          </p:nvSpPr>
          <p:spPr>
            <a:xfrm>
              <a:off x="1731010" y="349250"/>
              <a:ext cx="407670" cy="407670"/>
            </a:xfrm>
            <a:custGeom>
              <a:avLst/>
              <a:gdLst/>
              <a:ahLst/>
              <a:cxnLst/>
              <a:rect r="r" b="b" t="t" l="l"/>
              <a:pathLst>
                <a:path h="407670" w="407670">
                  <a:moveTo>
                    <a:pt x="0" y="0"/>
                  </a:moveTo>
                  <a:lnTo>
                    <a:pt x="0" y="407670"/>
                  </a:lnTo>
                  <a:lnTo>
                    <a:pt x="407670" y="407670"/>
                  </a:lnTo>
                  <a:lnTo>
                    <a:pt x="407670" y="0"/>
                  </a:lnTo>
                  <a:lnTo>
                    <a:pt x="0" y="0"/>
                  </a:lnTo>
                  <a:close/>
                  <a:moveTo>
                    <a:pt x="350520" y="344170"/>
                  </a:moveTo>
                  <a:lnTo>
                    <a:pt x="54610" y="344170"/>
                  </a:lnTo>
                  <a:cubicBezTo>
                    <a:pt x="41910" y="344170"/>
                    <a:pt x="31750" y="334010"/>
                    <a:pt x="31750" y="321310"/>
                  </a:cubicBezTo>
                  <a:cubicBezTo>
                    <a:pt x="31750" y="308610"/>
                    <a:pt x="41910" y="298450"/>
                    <a:pt x="54610" y="298450"/>
                  </a:cubicBezTo>
                  <a:lnTo>
                    <a:pt x="350520" y="298450"/>
                  </a:lnTo>
                  <a:cubicBezTo>
                    <a:pt x="363220" y="298450"/>
                    <a:pt x="373380" y="308610"/>
                    <a:pt x="373380" y="321310"/>
                  </a:cubicBezTo>
                  <a:cubicBezTo>
                    <a:pt x="373380" y="334010"/>
                    <a:pt x="363220" y="344170"/>
                    <a:pt x="350520" y="344170"/>
                  </a:cubicBezTo>
                  <a:close/>
                </a:path>
              </a:pathLst>
            </a:custGeom>
            <a:solidFill>
              <a:srgbClr val="FBD46F"/>
            </a:solidFill>
          </p:spPr>
        </p:sp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18081" y="6803216"/>
            <a:ext cx="801973" cy="963068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04" y="8172917"/>
            <a:ext cx="2543258" cy="2114083"/>
          </a:xfrm>
          <a:prstGeom prst="rect">
            <a:avLst/>
          </a:prstGeom>
        </p:spPr>
      </p:pic>
      <p:sp>
        <p:nvSpPr>
          <p:cNvPr name="AutoShape 16" id="16"/>
          <p:cNvSpPr/>
          <p:nvPr/>
        </p:nvSpPr>
        <p:spPr>
          <a:xfrm rot="0">
            <a:off x="6461154" y="6560675"/>
            <a:ext cx="5980667" cy="0"/>
          </a:xfrm>
          <a:prstGeom prst="line">
            <a:avLst/>
          </a:prstGeom>
          <a:ln cap="flat" w="9525">
            <a:solidFill>
              <a:srgbClr val="010167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263124" y="8373131"/>
            <a:ext cx="1812572" cy="1812572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6374131" y="8373131"/>
            <a:ext cx="1913869" cy="1913869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59291" y="6243023"/>
            <a:ext cx="2029680" cy="1598373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4380863" y="7747235"/>
            <a:ext cx="3681737" cy="288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94"/>
              </a:lnSpc>
            </a:pPr>
            <a:r>
              <a:rPr lang="en-US" sz="1781">
                <a:solidFill>
                  <a:srgbClr val="010167"/>
                </a:solidFill>
                <a:latin typeface="Canva Sans 1 Bold"/>
              </a:rPr>
              <a:t>Goenchea Raponkarancho Ekvott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572837" y="6937434"/>
            <a:ext cx="5770475" cy="1793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9"/>
              </a:lnSpc>
            </a:pPr>
            <a:r>
              <a:rPr lang="en-US" sz="5120">
                <a:solidFill>
                  <a:srgbClr val="010167"/>
                </a:solidFill>
                <a:latin typeface="Belleza Bold"/>
              </a:rPr>
              <a:t>9th FEBRUARY, 2023</a:t>
            </a:r>
          </a:p>
          <a:p>
            <a:pPr algn="ctr">
              <a:lnSpc>
                <a:spcPts val="7169"/>
              </a:lnSpc>
            </a:pPr>
            <a:r>
              <a:rPr lang="en-US" sz="5120">
                <a:solidFill>
                  <a:srgbClr val="010167"/>
                </a:solidFill>
                <a:latin typeface="Belleza"/>
              </a:rPr>
              <a:t>VASCO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4616997" y="0"/>
            <a:ext cx="845049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5676826" y="560506"/>
            <a:ext cx="12076256" cy="916598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384052" y="2921291"/>
            <a:ext cx="4712472" cy="1626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46"/>
              </a:lnSpc>
            </a:pPr>
            <a:r>
              <a:rPr lang="en-US" sz="4675">
                <a:solidFill>
                  <a:srgbClr val="FFFFFF"/>
                </a:solidFill>
                <a:latin typeface="Canva Sans 1 Bold"/>
              </a:rPr>
              <a:t>FAO AND INDIA:</a:t>
            </a:r>
          </a:p>
          <a:p>
            <a:pPr algn="ctr">
              <a:lnSpc>
                <a:spcPts val="6546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89200" y="635177"/>
            <a:ext cx="17109600" cy="2625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Canva Sans 1 Bold"/>
              </a:rPr>
              <a:t>PART I</a:t>
            </a: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Canva Sans 1 Bold"/>
              </a:rPr>
              <a:t>PART II</a:t>
            </a: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Canva Sans 1 Bold"/>
              </a:rPr>
              <a:t>PART III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6000"/>
          </a:blip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77481" y="2296195"/>
            <a:ext cx="17533039" cy="5044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30"/>
              </a:lnSpc>
            </a:pPr>
            <a:r>
              <a:rPr lang="en-US" sz="3164">
                <a:solidFill>
                  <a:srgbClr val="000000"/>
                </a:solidFill>
                <a:latin typeface="Canva Sans 1 Bold"/>
              </a:rPr>
              <a:t>2.3 These Guidelines are addressed to FAO </a:t>
            </a:r>
            <a:r>
              <a:rPr lang="en-US" sz="3164">
                <a:solidFill>
                  <a:srgbClr val="000000"/>
                </a:solidFill>
                <a:latin typeface="Canva Sans 1 Bold"/>
              </a:rPr>
              <a:t>Members and non-Members, at all levels</a:t>
            </a:r>
          </a:p>
          <a:p>
            <a:pPr algn="ctr">
              <a:lnSpc>
                <a:spcPts val="4430"/>
              </a:lnSpc>
            </a:pPr>
            <a:r>
              <a:rPr lang="en-US" sz="3164">
                <a:solidFill>
                  <a:srgbClr val="000000"/>
                </a:solidFill>
                <a:latin typeface="Canva Sans 1 Bold"/>
              </a:rPr>
              <a:t>of the country, as well as to subregional, regional, international and intergovernmental</a:t>
            </a:r>
          </a:p>
          <a:p>
            <a:pPr algn="ctr">
              <a:lnSpc>
                <a:spcPts val="4430"/>
              </a:lnSpc>
            </a:pPr>
            <a:r>
              <a:rPr lang="en-US" sz="3164">
                <a:solidFill>
                  <a:srgbClr val="000000"/>
                </a:solidFill>
                <a:latin typeface="Canva Sans 1 Bold"/>
              </a:rPr>
              <a:t>organizations (IGOs) and small-scale fisheries actors (fishers, fish workers, their communities, traditional and customary authorities, and</a:t>
            </a:r>
          </a:p>
          <a:p>
            <a:pPr algn="ctr">
              <a:lnSpc>
                <a:spcPts val="4430"/>
              </a:lnSpc>
            </a:pPr>
            <a:r>
              <a:rPr lang="en-US" sz="3164">
                <a:solidFill>
                  <a:srgbClr val="000000"/>
                </a:solidFill>
                <a:latin typeface="Canva Sans 1 Bold"/>
              </a:rPr>
              <a:t>related professional organizations and</a:t>
            </a:r>
          </a:p>
          <a:p>
            <a:pPr algn="ctr">
              <a:lnSpc>
                <a:spcPts val="4430"/>
              </a:lnSpc>
            </a:pPr>
            <a:r>
              <a:rPr lang="en-US" sz="3164">
                <a:solidFill>
                  <a:srgbClr val="000000"/>
                </a:solidFill>
                <a:latin typeface="Canva Sans 1 Bold"/>
              </a:rPr>
              <a:t>CSOs).  </a:t>
            </a:r>
          </a:p>
          <a:p>
            <a:pPr algn="ctr">
              <a:lnSpc>
                <a:spcPts val="4430"/>
              </a:lnSpc>
            </a:pPr>
          </a:p>
          <a:p>
            <a:pPr algn="ctr">
              <a:lnSpc>
                <a:spcPts val="4430"/>
              </a:lnSpc>
            </a:pPr>
            <a:r>
              <a:rPr lang="en-US" sz="3164">
                <a:solidFill>
                  <a:srgbClr val="000000"/>
                </a:solidFill>
                <a:latin typeface="Canva Sans 1 Bold"/>
              </a:rPr>
              <a:t>2.4 These Guidelines recognize the great diversity of small-scale fisheries and that there</a:t>
            </a:r>
          </a:p>
          <a:p>
            <a:pPr algn="ctr">
              <a:lnSpc>
                <a:spcPts val="4430"/>
              </a:lnSpc>
            </a:pPr>
            <a:r>
              <a:rPr lang="en-US" sz="3164">
                <a:solidFill>
                  <a:srgbClr val="000000"/>
                </a:solidFill>
                <a:latin typeface="Canva Sans 1 Bold"/>
              </a:rPr>
              <a:t>is no single, agreed definition of the subsector.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0" y="952500"/>
            <a:ext cx="17533039" cy="752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Canva Sans 1 Bold"/>
              </a:rPr>
              <a:t>PART I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6000"/>
          </a:blip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77481" y="2859594"/>
            <a:ext cx="17533039" cy="5614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3964">
                <a:solidFill>
                  <a:srgbClr val="000000"/>
                </a:solidFill>
                <a:latin typeface="Canva Sans 1 Bold"/>
              </a:rPr>
              <a:t>5.a</a:t>
            </a:r>
            <a:r>
              <a:rPr lang="en-US" sz="3964">
                <a:solidFill>
                  <a:srgbClr val="000000"/>
                </a:solidFill>
                <a:latin typeface="Canva Sans 1"/>
              </a:rPr>
              <a:t> </a:t>
            </a:r>
            <a:r>
              <a:rPr lang="en-US" sz="3964">
                <a:solidFill>
                  <a:srgbClr val="000000"/>
                </a:solidFill>
                <a:latin typeface="Canva Sans 1 Bold"/>
              </a:rPr>
              <a:t>RESPONSIBLE TENURE RIGHTS</a:t>
            </a:r>
            <a:r>
              <a:rPr lang="en-US" sz="3964">
                <a:solidFill>
                  <a:srgbClr val="000000"/>
                </a:solidFill>
                <a:latin typeface="Canva Sans 1"/>
              </a:rPr>
              <a:t>:</a:t>
            </a: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  <a:r>
              <a:rPr lang="en-US" sz="3964">
                <a:solidFill>
                  <a:srgbClr val="000000"/>
                </a:solidFill>
                <a:latin typeface="Canva Sans 1"/>
              </a:rPr>
              <a:t>5.6: SSFs deserve lease rights </a:t>
            </a:r>
          </a:p>
          <a:p>
            <a:pPr algn="ctr">
              <a:lnSpc>
                <a:spcPts val="5550"/>
              </a:lnSpc>
            </a:pPr>
            <a:r>
              <a:rPr lang="en-US" sz="3964">
                <a:solidFill>
                  <a:srgbClr val="000000"/>
                </a:solidFill>
                <a:latin typeface="Canva Sans 1"/>
              </a:rPr>
              <a:t>5.9: Land aqcuisition from SSFs: </a:t>
            </a:r>
            <a:r>
              <a:rPr lang="en-US" sz="3964">
                <a:solidFill>
                  <a:srgbClr val="000000"/>
                </a:solidFill>
                <a:latin typeface="Canva Sans 1 Bold"/>
              </a:rPr>
              <a:t>Cannot involve displacement</a:t>
            </a: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0" y="942975"/>
            <a:ext cx="17533039" cy="828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Canva Sans 1 Bold"/>
              </a:rPr>
              <a:t>PART II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6000"/>
          </a:blip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77481" y="2313941"/>
            <a:ext cx="17533039" cy="5614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3964">
                <a:solidFill>
                  <a:srgbClr val="000000"/>
                </a:solidFill>
                <a:latin typeface="Canva Sans 1 Bold"/>
              </a:rPr>
              <a:t>6: SOCIAL DEVELOPMENT, EMPLOYMENT AND DECENT WORK</a:t>
            </a: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166465" y="3854781"/>
            <a:ext cx="3662179" cy="1992111"/>
            <a:chOff x="0" y="0"/>
            <a:chExt cx="964524" cy="524671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964524" cy="524671"/>
            </a:xfrm>
            <a:custGeom>
              <a:avLst/>
              <a:gdLst/>
              <a:ahLst/>
              <a:cxnLst/>
              <a:rect r="r" b="b" t="t" l="l"/>
              <a:pathLst>
                <a:path h="524671" w="964524">
                  <a:moveTo>
                    <a:pt x="0" y="0"/>
                  </a:moveTo>
                  <a:lnTo>
                    <a:pt x="964524" y="0"/>
                  </a:lnTo>
                  <a:lnTo>
                    <a:pt x="964524" y="524671"/>
                  </a:lnTo>
                  <a:lnTo>
                    <a:pt x="0" y="524671"/>
                  </a:lnTo>
                  <a:close/>
                </a:path>
              </a:pathLst>
            </a:custGeom>
            <a:solidFill>
              <a:srgbClr val="00204B">
                <a:alpha val="17647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5104341" y="3358763"/>
            <a:ext cx="9916745" cy="2703549"/>
            <a:chOff x="0" y="0"/>
            <a:chExt cx="2611818" cy="712046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2611818" cy="712046"/>
            </a:xfrm>
            <a:custGeom>
              <a:avLst/>
              <a:gdLst/>
              <a:ahLst/>
              <a:cxnLst/>
              <a:rect r="r" b="b" t="t" l="l"/>
              <a:pathLst>
                <a:path h="712046" w="2611818">
                  <a:moveTo>
                    <a:pt x="0" y="0"/>
                  </a:moveTo>
                  <a:lnTo>
                    <a:pt x="2611818" y="0"/>
                  </a:lnTo>
                  <a:lnTo>
                    <a:pt x="2611818" y="712046"/>
                  </a:lnTo>
                  <a:lnTo>
                    <a:pt x="0" y="712046"/>
                  </a:lnTo>
                  <a:close/>
                </a:path>
              </a:pathLst>
            </a:custGeom>
            <a:solidFill>
              <a:srgbClr val="00204B">
                <a:alpha val="17647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5797540" y="4201994"/>
            <a:ext cx="17533039" cy="1454398"/>
            <a:chOff x="0" y="0"/>
            <a:chExt cx="23377385" cy="1939197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9851403" y="0"/>
              <a:ext cx="3674580" cy="1055606"/>
            </a:xfrm>
            <a:prstGeom prst="rect">
              <a:avLst/>
            </a:prstGeom>
          </p:spPr>
        </p:pic>
        <p:sp>
          <p:nvSpPr>
            <p:cNvPr name="TextBox 12" id="12"/>
            <p:cNvSpPr txBox="true"/>
            <p:nvPr/>
          </p:nvSpPr>
          <p:spPr>
            <a:xfrm rot="0">
              <a:off x="0" y="1209582"/>
              <a:ext cx="23377385" cy="7296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>
                  <a:solidFill>
                    <a:srgbClr val="000000"/>
                  </a:solidFill>
                  <a:latin typeface="Canva Sans 1 Bold"/>
                </a:rPr>
                <a:t>HOUSING</a:t>
              </a:r>
            </a:p>
          </p:txBody>
        </p:sp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307621" y="3445206"/>
            <a:ext cx="1159046" cy="1992111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 rot="0">
            <a:off x="648113" y="6329012"/>
            <a:ext cx="12358221" cy="1599221"/>
            <a:chOff x="0" y="0"/>
            <a:chExt cx="3254840" cy="421194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3254840" cy="421194"/>
            </a:xfrm>
            <a:custGeom>
              <a:avLst/>
              <a:gdLst/>
              <a:ahLst/>
              <a:cxnLst/>
              <a:rect r="r" b="b" t="t" l="l"/>
              <a:pathLst>
                <a:path h="421194" w="3254840">
                  <a:moveTo>
                    <a:pt x="0" y="0"/>
                  </a:moveTo>
                  <a:lnTo>
                    <a:pt x="3254840" y="0"/>
                  </a:lnTo>
                  <a:lnTo>
                    <a:pt x="3254840" y="421194"/>
                  </a:lnTo>
                  <a:lnTo>
                    <a:pt x="0" y="421194"/>
                  </a:lnTo>
                  <a:close/>
                </a:path>
              </a:pathLst>
            </a:custGeom>
            <a:solidFill>
              <a:srgbClr val="00204B">
                <a:alpha val="17647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94348" y="6416066"/>
            <a:ext cx="2949263" cy="1512168"/>
          </a:xfrm>
          <a:prstGeom prst="rect">
            <a:avLst/>
          </a:prstGeom>
        </p:spPr>
      </p:pic>
      <p:grpSp>
        <p:nvGrpSpPr>
          <p:cNvPr name="Group 18" id="18"/>
          <p:cNvGrpSpPr/>
          <p:nvPr/>
        </p:nvGrpSpPr>
        <p:grpSpPr>
          <a:xfrm rot="0">
            <a:off x="6827223" y="8017004"/>
            <a:ext cx="11288361" cy="1665298"/>
            <a:chOff x="0" y="0"/>
            <a:chExt cx="2973066" cy="438597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2973066" cy="438597"/>
            </a:xfrm>
            <a:custGeom>
              <a:avLst/>
              <a:gdLst/>
              <a:ahLst/>
              <a:cxnLst/>
              <a:rect r="r" b="b" t="t" l="l"/>
              <a:pathLst>
                <a:path h="438597" w="2973066">
                  <a:moveTo>
                    <a:pt x="0" y="0"/>
                  </a:moveTo>
                  <a:lnTo>
                    <a:pt x="2973066" y="0"/>
                  </a:lnTo>
                  <a:lnTo>
                    <a:pt x="2973066" y="438597"/>
                  </a:lnTo>
                  <a:lnTo>
                    <a:pt x="0" y="438597"/>
                  </a:lnTo>
                  <a:close/>
                </a:path>
              </a:pathLst>
            </a:custGeom>
            <a:solidFill>
              <a:srgbClr val="00204B">
                <a:alpha val="17647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160723" y="8076048"/>
            <a:ext cx="1782372" cy="1566260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1267802" y="5450807"/>
            <a:ext cx="17533039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nva Sans 1 Bold"/>
              </a:rPr>
              <a:t>SOCIAL SECURITY AND INSURANCE SCHEMES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0" y="800100"/>
            <a:ext cx="17533039" cy="828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Canva Sans 1 Bold"/>
              </a:rPr>
              <a:t>PART II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-273739" y="6856872"/>
            <a:ext cx="17533039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nva Sans 1 Bold"/>
              </a:rPr>
              <a:t>EDUCATION OF FISHER CHILDREN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66519" y="8142263"/>
            <a:ext cx="9144000" cy="1082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8"/>
              </a:lnSpc>
            </a:pPr>
            <a:r>
              <a:rPr lang="en-US" sz="3141">
                <a:solidFill>
                  <a:srgbClr val="000000"/>
                </a:solidFill>
                <a:latin typeface="Canva Sans 1 Bold"/>
              </a:rPr>
              <a:t>OCCUPATIONAL HAZARDS: ACCIDENT, DEATH AND DISABILITY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6000"/>
          </a:blip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77481" y="2194431"/>
            <a:ext cx="17533039" cy="6319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3964">
                <a:solidFill>
                  <a:srgbClr val="000000"/>
                </a:solidFill>
                <a:latin typeface="Canva Sans 1 Bold"/>
              </a:rPr>
              <a:t>9 &amp; 12: DISASTER RISKS AND CLIMATE CHANGE AND CAPACITY BUILDING</a:t>
            </a: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  <a:p>
            <a:pPr algn="ctr">
              <a:lnSpc>
                <a:spcPts val="5550"/>
              </a:lnSpc>
            </a:pP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639791" y="4565710"/>
            <a:ext cx="2384876" cy="238487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724214" y="7486735"/>
            <a:ext cx="2489085" cy="2222074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2250972" y="5691473"/>
            <a:ext cx="17533039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Canva Sans 1 Bold"/>
              </a:rPr>
              <a:t>DISASTER PREPAREDNESS AND RISK REDUCTION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800100"/>
            <a:ext cx="17533039" cy="828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Canva Sans 1 Bold"/>
              </a:rPr>
              <a:t>PART II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487984" y="7819049"/>
            <a:ext cx="12257941" cy="1889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Canva Sans 1 Bold"/>
              </a:rPr>
              <a:t>TRAINING AND CAPACITY BUILDING TO ALLOW SMALL-SCALE FISHERS TO BENEFIT FROM MARKET OPPORTUNITIES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77481" y="4009680"/>
            <a:ext cx="17533039" cy="828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Canva Sans 1 Bold"/>
              </a:rPr>
              <a:t>WHY ARE WE SPEAKING ABOUT THIS?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71608" y="3283884"/>
            <a:ext cx="14544783" cy="2090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0"/>
              </a:lnSpc>
              <a:spcBef>
                <a:spcPct val="0"/>
              </a:spcBef>
            </a:pPr>
            <a:r>
              <a:rPr lang="en-US" sz="3964">
                <a:solidFill>
                  <a:srgbClr val="000000"/>
                </a:solidFill>
                <a:latin typeface="Canva Sans 1 Bold"/>
              </a:rPr>
              <a:t>All-India Fisheries Budget: Rs. </a:t>
            </a:r>
            <a:r>
              <a:rPr lang="en-US" sz="3964">
                <a:solidFill>
                  <a:srgbClr val="000000"/>
                </a:solidFill>
                <a:latin typeface="Canva Sans 1 Bold"/>
              </a:rPr>
              <a:t>1624.18 crore during 2022-23</a:t>
            </a:r>
          </a:p>
          <a:p>
            <a:pPr algn="ctr">
              <a:lnSpc>
                <a:spcPts val="5550"/>
              </a:lnSpc>
              <a:spcBef>
                <a:spcPct val="0"/>
              </a:spcBef>
            </a:pPr>
          </a:p>
          <a:p>
            <a:pPr algn="ctr">
              <a:lnSpc>
                <a:spcPts val="5550"/>
              </a:lnSpc>
              <a:spcBef>
                <a:spcPct val="0"/>
              </a:spcBef>
            </a:pPr>
            <a:r>
              <a:rPr lang="en-US" sz="3964">
                <a:solidFill>
                  <a:srgbClr val="000000"/>
                </a:solidFill>
                <a:latin typeface="Canva Sans 1 Bold"/>
              </a:rPr>
              <a:t>Goa State Fisheries Budget: ???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5851" r="0" b="5851"/>
          <a:stretch>
            <a:fillRect/>
          </a:stretch>
        </p:blipFill>
        <p:spPr>
          <a:xfrm flipH="false" flipV="false" rot="0">
            <a:off x="0" y="0"/>
            <a:ext cx="8868149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868149" y="0"/>
            <a:ext cx="9419851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4236943" y="1176524"/>
            <a:ext cx="9174915" cy="911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75"/>
              </a:lnSpc>
              <a:spcBef>
                <a:spcPct val="0"/>
              </a:spcBef>
            </a:pPr>
            <a:r>
              <a:rPr lang="en-US" sz="5339">
                <a:solidFill>
                  <a:srgbClr val="FFFFFF"/>
                </a:solidFill>
                <a:latin typeface="Glacial Indifference"/>
              </a:rPr>
              <a:t>WHAT/WHO/WHERE ARE SSFs?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595492" y="6525867"/>
            <a:ext cx="15097017" cy="1044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60"/>
              </a:lnSpc>
            </a:pPr>
            <a:r>
              <a:rPr lang="en-US" sz="6114">
                <a:solidFill>
                  <a:srgbClr val="FFFFFF"/>
                </a:solidFill>
                <a:latin typeface="Canva Sans 1"/>
              </a:rPr>
              <a:t>CRZ 1991 -----&gt; CRZ 2011 -----&gt; CRZ 2019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77481" y="8151959"/>
            <a:ext cx="17533039" cy="828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FFFFFF"/>
                </a:solidFill>
                <a:latin typeface="Canva Sans 1 Bold"/>
              </a:rPr>
              <a:t>FISHERIES RIGHTS?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300154" y="120402"/>
            <a:ext cx="15687693" cy="101665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DB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300154" y="120402"/>
            <a:ext cx="15687693" cy="1016659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738971" y="3227503"/>
            <a:ext cx="810059" cy="7644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549029" y="4379099"/>
            <a:ext cx="810059" cy="76440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738971" y="5771524"/>
            <a:ext cx="810059" cy="7644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381142" y="6896923"/>
            <a:ext cx="715658" cy="73969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9238401" y="7266772"/>
            <a:ext cx="715658" cy="73969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381142" y="7636621"/>
            <a:ext cx="715658" cy="73969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996436">
            <a:off x="10057616" y="8508390"/>
            <a:ext cx="1052364" cy="87824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996436">
            <a:off x="8842527" y="2217186"/>
            <a:ext cx="1052364" cy="878246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50343" y="7636621"/>
            <a:ext cx="1075174" cy="16752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475170" y="5771524"/>
            <a:ext cx="1075174" cy="16752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50343" y="5221724"/>
            <a:ext cx="1075174" cy="16752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387760" y="5382248"/>
            <a:ext cx="508222" cy="389277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475128" y="6535925"/>
            <a:ext cx="523320" cy="400841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144000" y="4184461"/>
            <a:ext cx="508222" cy="389277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549029" y="9324069"/>
            <a:ext cx="508222" cy="389277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1213537" y="1599894"/>
            <a:ext cx="991710" cy="1056416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2205247" y="2553288"/>
            <a:ext cx="991710" cy="1056416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1213537" y="2699295"/>
            <a:ext cx="991710" cy="1056416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3706879" y="3513701"/>
            <a:ext cx="1127181" cy="1730796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6053774" y="3846090"/>
            <a:ext cx="1127181" cy="1730796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4547438" y="5905825"/>
            <a:ext cx="1127181" cy="1730796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5674619" y="1782905"/>
            <a:ext cx="1127181" cy="17307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DB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300154" y="120402"/>
            <a:ext cx="15687693" cy="1016659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738971" y="3227503"/>
            <a:ext cx="810059" cy="7644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549029" y="4379099"/>
            <a:ext cx="810059" cy="76440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738971" y="5771524"/>
            <a:ext cx="810059" cy="7644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381142" y="6896923"/>
            <a:ext cx="715658" cy="73969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9238401" y="7266772"/>
            <a:ext cx="715658" cy="73969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381142" y="7636621"/>
            <a:ext cx="715658" cy="73969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996436">
            <a:off x="10057616" y="8508390"/>
            <a:ext cx="1052364" cy="87824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996436">
            <a:off x="8842527" y="2217186"/>
            <a:ext cx="1052364" cy="878246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50343" y="7636621"/>
            <a:ext cx="1075174" cy="16752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475170" y="5771524"/>
            <a:ext cx="1075174" cy="16752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50343" y="5221724"/>
            <a:ext cx="1075174" cy="16752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387760" y="5382248"/>
            <a:ext cx="508222" cy="389277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475128" y="6535925"/>
            <a:ext cx="523320" cy="400841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144000" y="4184461"/>
            <a:ext cx="508222" cy="389277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549029" y="9324069"/>
            <a:ext cx="508222" cy="389277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1213537" y="1599894"/>
            <a:ext cx="991710" cy="1056416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2205247" y="2553288"/>
            <a:ext cx="991710" cy="1056416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1213537" y="2699295"/>
            <a:ext cx="991710" cy="1056416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7592742" y="1177607"/>
            <a:ext cx="788400" cy="1210595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5674619" y="1782905"/>
            <a:ext cx="1127181" cy="1730796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651655" y="3472320"/>
            <a:ext cx="1429841" cy="2202836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238210" y="3472320"/>
            <a:ext cx="1429841" cy="2202836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093994" y="5507706"/>
            <a:ext cx="1429841" cy="2202836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408921" y="5143500"/>
            <a:ext cx="1429841" cy="2202836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94001" y="6896923"/>
            <a:ext cx="1429841" cy="2202836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492704" y="7108985"/>
            <a:ext cx="1429841" cy="22028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DB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7272" t="10776" r="0" b="7179"/>
          <a:stretch>
            <a:fillRect/>
          </a:stretch>
        </p:blipFill>
        <p:spPr>
          <a:xfrm flipH="false" flipV="false" rot="0">
            <a:off x="180377" y="829761"/>
            <a:ext cx="18107623" cy="9012029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7573138" y="38100"/>
            <a:ext cx="250475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 1 Bold"/>
              </a:rPr>
              <a:t>DRAFT MAP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0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818835" y="430007"/>
            <a:ext cx="13333236" cy="896767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DB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073497" y="1636552"/>
            <a:ext cx="14141005" cy="795431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6943921" y="448310"/>
            <a:ext cx="369948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 1 Bold"/>
              </a:rPr>
              <a:t>PUBLIC HEARING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17000"/>
          </a:blip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4980670" y="1712477"/>
            <a:ext cx="7069066" cy="1179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6"/>
              </a:lnSpc>
              <a:spcBef>
                <a:spcPct val="0"/>
              </a:spcBef>
            </a:pPr>
            <a:r>
              <a:rPr lang="en-US" sz="6818">
                <a:solidFill>
                  <a:srgbClr val="00204B"/>
                </a:solidFill>
                <a:latin typeface="Canva Sans 1 Bold"/>
              </a:rPr>
              <a:t>What can we do?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0" y="3687220"/>
            <a:ext cx="18217545" cy="4260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869302" indent="-434651" lvl="1">
              <a:lnSpc>
                <a:spcPts val="5636"/>
              </a:lnSpc>
              <a:buFont typeface="Arial"/>
              <a:buChar char="•"/>
            </a:pPr>
            <a:r>
              <a:rPr lang="en-US" sz="4026">
                <a:solidFill>
                  <a:srgbClr val="00204B"/>
                </a:solidFill>
                <a:latin typeface="Canva Sans 1 Bold"/>
              </a:rPr>
              <a:t>DEMAND BUDGET ALLOCATION FOR SSFs </a:t>
            </a:r>
          </a:p>
          <a:p>
            <a:pPr algn="ctr">
              <a:lnSpc>
                <a:spcPts val="5636"/>
              </a:lnSpc>
            </a:pPr>
          </a:p>
          <a:p>
            <a:pPr algn="ctr" marL="869302" indent="-434651" lvl="1">
              <a:lnSpc>
                <a:spcPts val="5636"/>
              </a:lnSpc>
              <a:buFont typeface="Arial"/>
              <a:buChar char="•"/>
            </a:pPr>
            <a:r>
              <a:rPr lang="en-US" sz="4026">
                <a:solidFill>
                  <a:srgbClr val="00204B"/>
                </a:solidFill>
                <a:latin typeface="Canva Sans 1 Bold"/>
              </a:rPr>
              <a:t>ASK WHY NO ACTIVITIES UNDER THE SSF GUIDELINES HAVE BEEN CONDUCTED BY THE STATE DEPARTMENT?</a:t>
            </a:r>
          </a:p>
          <a:p>
            <a:pPr algn="ctr">
              <a:lnSpc>
                <a:spcPts val="5636"/>
              </a:lnSpc>
            </a:pPr>
          </a:p>
          <a:p>
            <a:pPr algn="ctr" marL="869302" indent="-434651" lvl="1">
              <a:lnSpc>
                <a:spcPts val="5636"/>
              </a:lnSpc>
              <a:buFont typeface="Arial"/>
              <a:buChar char="•"/>
            </a:pPr>
            <a:r>
              <a:rPr lang="en-US" sz="4026">
                <a:solidFill>
                  <a:srgbClr val="00204B"/>
                </a:solidFill>
                <a:latin typeface="Canva Sans 1 Bold"/>
              </a:rPr>
              <a:t>LOBBY AT DIFFERENT LEVELS WITH DIFFERENT STATE UNIONS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616267" y="4208118"/>
            <a:ext cx="3353572" cy="887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5"/>
              </a:lnSpc>
            </a:pPr>
            <a:r>
              <a:rPr lang="en-US" sz="4946">
                <a:solidFill>
                  <a:srgbClr val="052B3A"/>
                </a:solidFill>
                <a:latin typeface="Canva Sans 2 Bold"/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3000"/>
          </a:blip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89200" y="2666924"/>
            <a:ext cx="17109600" cy="7009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952658" indent="-476329" lvl="1">
              <a:lnSpc>
                <a:spcPts val="6177"/>
              </a:lnSpc>
              <a:buFont typeface="Arial"/>
              <a:buChar char="•"/>
            </a:pPr>
            <a:r>
              <a:rPr lang="en-US" sz="4412">
                <a:solidFill>
                  <a:srgbClr val="000000"/>
                </a:solidFill>
                <a:latin typeface="Canva Sans 1"/>
              </a:rPr>
              <a:t>SMALL-SCALE FISHERS</a:t>
            </a:r>
          </a:p>
          <a:p>
            <a:pPr algn="ctr">
              <a:lnSpc>
                <a:spcPts val="6177"/>
              </a:lnSpc>
            </a:pPr>
          </a:p>
          <a:p>
            <a:pPr algn="ctr" marL="952658" indent="-476329" lvl="1">
              <a:lnSpc>
                <a:spcPts val="6177"/>
              </a:lnSpc>
              <a:buFont typeface="Arial"/>
              <a:buChar char="•"/>
            </a:pPr>
            <a:r>
              <a:rPr lang="en-US" sz="4412">
                <a:solidFill>
                  <a:srgbClr val="000000"/>
                </a:solidFill>
                <a:latin typeface="Canva Sans 1"/>
              </a:rPr>
              <a:t>ENGAGED IN SMALL-SCALE FISHERIES WITH OR WITHOUT BOATS WITHIN 12 NM OF THE MARITIME BOUNDARY</a:t>
            </a:r>
          </a:p>
          <a:p>
            <a:pPr algn="ctr">
              <a:lnSpc>
                <a:spcPts val="6177"/>
              </a:lnSpc>
            </a:pPr>
          </a:p>
          <a:p>
            <a:pPr algn="ctr" marL="952658" indent="-476329" lvl="1">
              <a:lnSpc>
                <a:spcPts val="6177"/>
              </a:lnSpc>
              <a:buFont typeface="Arial"/>
              <a:buChar char="•"/>
            </a:pPr>
            <a:r>
              <a:rPr lang="en-US" sz="4412">
                <a:solidFill>
                  <a:srgbClr val="000000"/>
                </a:solidFill>
                <a:latin typeface="Canva Sans 1"/>
              </a:rPr>
              <a:t>RESPONSIBLE FOR FOOD-SECURITY </a:t>
            </a:r>
          </a:p>
          <a:p>
            <a:pPr algn="ctr">
              <a:lnSpc>
                <a:spcPts val="6177"/>
              </a:lnSpc>
            </a:pPr>
          </a:p>
          <a:p>
            <a:pPr algn="ctr" marL="952658" indent="-476329" lvl="1">
              <a:lnSpc>
                <a:spcPts val="6177"/>
              </a:lnSpc>
              <a:buFont typeface="Arial"/>
              <a:buChar char="•"/>
            </a:pPr>
            <a:r>
              <a:rPr lang="en-US" sz="4412">
                <a:solidFill>
                  <a:srgbClr val="000000"/>
                </a:solidFill>
                <a:latin typeface="Canva Sans 1"/>
              </a:rPr>
              <a:t>EMPLOYS A LARGE PERCENTAGE OF LOCAL POPULATION IN DIFFERENT ACTIVITIES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89200" y="1256193"/>
            <a:ext cx="17109600" cy="854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u="sng">
                <a:solidFill>
                  <a:srgbClr val="000000"/>
                </a:solidFill>
                <a:latin typeface="Canva Sans 1 Bold"/>
              </a:rPr>
              <a:t>WHAT ARE SSFs?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3000"/>
          </a:blip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89200" y="2555144"/>
            <a:ext cx="17109600" cy="7054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79491" indent="-539745" lvl="1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INDIGENOUS COMMUNITIES/LOCAL COASTAL/AQUATIC POPULATIONS</a:t>
            </a:r>
          </a:p>
          <a:p>
            <a:pPr algn="ctr">
              <a:lnSpc>
                <a:spcPts val="6999"/>
              </a:lnSpc>
            </a:pPr>
          </a:p>
          <a:p>
            <a:pPr algn="ctr" marL="1079491" indent="-539745" lvl="1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ENGAGED IN ARTISANAL METHODS OR SMALL-SCALE CATCH</a:t>
            </a:r>
          </a:p>
          <a:p>
            <a:pPr algn="ctr">
              <a:lnSpc>
                <a:spcPts val="6999"/>
              </a:lnSpc>
            </a:pPr>
          </a:p>
          <a:p>
            <a:pPr algn="ctr" marL="1079491" indent="-539745" lvl="1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FISH BASED ON TYPE OF CATCH, SEASONS AND CRAFT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89200" y="1156391"/>
            <a:ext cx="17109600" cy="854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u="sng">
                <a:solidFill>
                  <a:srgbClr val="000000"/>
                </a:solidFill>
                <a:latin typeface="Canva Sans 1 Bold"/>
              </a:rPr>
              <a:t>WHO ARE SSFs?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3000"/>
          </a:blip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89200" y="1156391"/>
            <a:ext cx="17109600" cy="854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u="sng">
                <a:solidFill>
                  <a:srgbClr val="000000"/>
                </a:solidFill>
                <a:latin typeface="Canva Sans 1 Bold"/>
              </a:rPr>
              <a:t>WHERE ARE SSFs?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89200" y="2897187"/>
            <a:ext cx="17109600" cy="4397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79491" indent="-539745" lvl="1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COASTAL / ISLAND/ INLAND RIVER BANKS</a:t>
            </a:r>
          </a:p>
          <a:p>
            <a:pPr algn="ctr">
              <a:lnSpc>
                <a:spcPts val="6999"/>
              </a:lnSpc>
            </a:pPr>
          </a:p>
          <a:p>
            <a:pPr algn="ctr" marL="1079491" indent="-539745" lvl="1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LIVE IN COMMUNITIES (VADDOS/KOLIWADAS/ETC.)</a:t>
            </a:r>
          </a:p>
          <a:p>
            <a:pPr algn="ctr">
              <a:lnSpc>
                <a:spcPts val="6999"/>
              </a:lnSpc>
            </a:pPr>
          </a:p>
          <a:p>
            <a:pPr algn="ctr" marL="1079491" indent="-539745" lvl="1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ACROSS THE WORLD.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530199" y="969346"/>
            <a:ext cx="15227602" cy="834830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840394" y="752399"/>
            <a:ext cx="11228427" cy="95346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3000"/>
          </a:blip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89200" y="1156391"/>
            <a:ext cx="17109600" cy="854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u="sng">
                <a:solidFill>
                  <a:srgbClr val="000000"/>
                </a:solidFill>
                <a:latin typeface="Canva Sans 1 Bold"/>
              </a:rPr>
              <a:t>WHY ARE DISCUSSING THE TOPIC?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47725" y="2758348"/>
            <a:ext cx="17109600" cy="1739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79491" indent="-539745" lvl="1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Global per-capital of consumption of fish is </a:t>
            </a:r>
            <a:r>
              <a:rPr lang="en-US" sz="4999">
                <a:solidFill>
                  <a:srgbClr val="000000"/>
                </a:solidFill>
                <a:latin typeface="Canva Sans 1 Bold"/>
              </a:rPr>
              <a:t>20.5 kilograms </a:t>
            </a:r>
            <a:r>
              <a:rPr lang="en-US" sz="4999">
                <a:solidFill>
                  <a:srgbClr val="000000"/>
                </a:solidFill>
                <a:latin typeface="Canva Sans 1"/>
              </a:rPr>
              <a:t>(FAO, 2019)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47725" y="4669832"/>
            <a:ext cx="17109600" cy="5283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79491" indent="-539745" lvl="1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20.5 KG x 7.7 billion people</a:t>
            </a:r>
          </a:p>
          <a:p>
            <a:pPr algn="ctr" marL="1079491" indent="-539745" lvl="1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20.5 x 7,700,000,000 = 157,850,000,000 or </a:t>
            </a:r>
            <a:r>
              <a:rPr lang="en-US" sz="4999">
                <a:solidFill>
                  <a:srgbClr val="FF0000"/>
                </a:solidFill>
                <a:latin typeface="Canva Sans 1 Bold"/>
              </a:rPr>
              <a:t>157850000</a:t>
            </a:r>
            <a:r>
              <a:rPr lang="en-US" sz="4999">
                <a:solidFill>
                  <a:srgbClr val="FF0000"/>
                </a:solidFill>
                <a:latin typeface="Canva Sans 1"/>
              </a:rPr>
              <a:t> </a:t>
            </a:r>
            <a:r>
              <a:rPr lang="en-US" sz="4999">
                <a:solidFill>
                  <a:srgbClr val="000000"/>
                </a:solidFill>
                <a:latin typeface="Canva Sans 1"/>
              </a:rPr>
              <a:t>kilo-tonnes</a:t>
            </a:r>
          </a:p>
          <a:p>
            <a:pPr algn="ctr">
              <a:lnSpc>
                <a:spcPts val="6999"/>
              </a:lnSpc>
            </a:pP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(about 92% of the world is non-vegetarian) </a:t>
            </a: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(Ipsos Mori, 2018)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0" y="4456525"/>
            <a:ext cx="18288000" cy="13709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DAFYuTTRSt8</dc:identifier>
  <dcterms:modified xsi:type="dcterms:W3CDTF">2011-08-01T06:04:30Z</dcterms:modified>
  <cp:revision>1</cp:revision>
  <dc:title>GOA-SSF Workshop</dc:title>
</cp:coreProperties>
</file>