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300" r:id="rId4"/>
    <p:sldId id="308" r:id="rId5"/>
    <p:sldId id="271" r:id="rId6"/>
    <p:sldId id="305" r:id="rId7"/>
    <p:sldId id="306" r:id="rId8"/>
    <p:sldId id="258" r:id="rId9"/>
    <p:sldId id="259" r:id="rId10"/>
    <p:sldId id="264" r:id="rId11"/>
    <p:sldId id="302" r:id="rId12"/>
    <p:sldId id="268" r:id="rId13"/>
    <p:sldId id="269" r:id="rId14"/>
    <p:sldId id="304" r:id="rId15"/>
    <p:sldId id="272" r:id="rId16"/>
    <p:sldId id="275" r:id="rId17"/>
    <p:sldId id="266" r:id="rId18"/>
    <p:sldId id="303" r:id="rId19"/>
    <p:sldId id="267" r:id="rId20"/>
    <p:sldId id="273" r:id="rId21"/>
    <p:sldId id="309" r:id="rId22"/>
    <p:sldId id="307" r:id="rId23"/>
    <p:sldId id="261" r:id="rId24"/>
    <p:sldId id="262" r:id="rId25"/>
    <p:sldId id="263" r:id="rId2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748"/>
  </p:normalViewPr>
  <p:slideViewPr>
    <p:cSldViewPr snapToGrid="0" snapToObjects="1">
      <p:cViewPr>
        <p:scale>
          <a:sx n="143" d="100"/>
          <a:sy n="143" d="100"/>
        </p:scale>
        <p:origin x="-624" y="1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80216-E530-A748-9C00-A052CFAD5C3F}" type="datetimeFigureOut">
              <a:rPr lang="en-NL" smtClean="0"/>
              <a:t>04/05/2022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08A92-0680-3742-B8ED-252938553C4F}" type="slidenum">
              <a:rPr lang="en-NL" smtClean="0"/>
              <a:t>‹#›</a:t>
            </a:fld>
            <a:endParaRPr lang="en-NL"/>
          </a:p>
        </p:txBody>
      </p:sp>
    </p:spTree>
    <p:extLst>
      <p:ext uri="{BB962C8B-B14F-4D97-AF65-F5344CB8AC3E}">
        <p14:creationId xmlns:p14="http://schemas.microsoft.com/office/powerpoint/2010/main" val="2572858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44B08A92-0680-3742-B8ED-252938553C4F}" type="slidenum">
              <a:rPr lang="en-NL" smtClean="0"/>
              <a:t>1</a:t>
            </a:fld>
            <a:endParaRPr lang="en-NL"/>
          </a:p>
        </p:txBody>
      </p:sp>
    </p:spTree>
    <p:extLst>
      <p:ext uri="{BB962C8B-B14F-4D97-AF65-F5344CB8AC3E}">
        <p14:creationId xmlns:p14="http://schemas.microsoft.com/office/powerpoint/2010/main" val="381005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44B08A92-0680-3742-B8ED-252938553C4F}" type="slidenum">
              <a:rPr lang="en-NL" smtClean="0"/>
              <a:t>6</a:t>
            </a:fld>
            <a:endParaRPr lang="en-NL"/>
          </a:p>
        </p:txBody>
      </p:sp>
    </p:spTree>
    <p:extLst>
      <p:ext uri="{BB962C8B-B14F-4D97-AF65-F5344CB8AC3E}">
        <p14:creationId xmlns:p14="http://schemas.microsoft.com/office/powerpoint/2010/main" val="20713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6D46-5956-9952-02DE-05859B9C884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ABE4F616-C5DE-3A46-757F-9D31C2051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F78513E-E1B9-3193-00D4-FF53353C56D1}"/>
              </a:ext>
            </a:extLst>
          </p:cNvPr>
          <p:cNvSpPr>
            <a:spLocks noGrp="1"/>
          </p:cNvSpPr>
          <p:nvPr>
            <p:ph type="dt" sz="half" idx="10"/>
          </p:nvPr>
        </p:nvSpPr>
        <p:spPr/>
        <p:txBody>
          <a:bodyPr/>
          <a:lstStyle/>
          <a:p>
            <a:fld id="{5A9D2B94-F9C9-DF4F-8555-9CB262DEC84D}" type="datetime1">
              <a:rPr lang="en-US" smtClean="0"/>
              <a:t>5/4/22</a:t>
            </a:fld>
            <a:endParaRPr lang="en-NL"/>
          </a:p>
        </p:txBody>
      </p:sp>
      <p:sp>
        <p:nvSpPr>
          <p:cNvPr id="5" name="Footer Placeholder 4">
            <a:extLst>
              <a:ext uri="{FF2B5EF4-FFF2-40B4-BE49-F238E27FC236}">
                <a16:creationId xmlns:a16="http://schemas.microsoft.com/office/drawing/2014/main" id="{E4351E7B-0F62-34BB-1D5F-DBCB6546CBBE}"/>
              </a:ext>
            </a:extLst>
          </p:cNvPr>
          <p:cNvSpPr>
            <a:spLocks noGrp="1"/>
          </p:cNvSpPr>
          <p:nvPr>
            <p:ph type="ftr" sz="quarter" idx="11"/>
          </p:nvPr>
        </p:nvSpPr>
        <p:spPr/>
        <p:txBody>
          <a:bodyPr/>
          <a:lstStyle/>
          <a:p>
            <a:r>
              <a:rPr lang="en-GB"/>
              <a:t>V2V Webinar 5-28-2021 Legal Pluralism</a:t>
            </a:r>
            <a:endParaRPr lang="en-NL"/>
          </a:p>
        </p:txBody>
      </p:sp>
      <p:sp>
        <p:nvSpPr>
          <p:cNvPr id="6" name="Slide Number Placeholder 5">
            <a:extLst>
              <a:ext uri="{FF2B5EF4-FFF2-40B4-BE49-F238E27FC236}">
                <a16:creationId xmlns:a16="http://schemas.microsoft.com/office/drawing/2014/main" id="{99FC257E-4EB8-656C-8054-7F32B6D67E3A}"/>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232620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D672-56CC-0DA3-65D7-FF396B11272D}"/>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5C25F7FA-6B05-2B1E-AFBA-A4DB3F2893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BDA126E-41D1-0D68-0A01-87ACDB909F2E}"/>
              </a:ext>
            </a:extLst>
          </p:cNvPr>
          <p:cNvSpPr>
            <a:spLocks noGrp="1"/>
          </p:cNvSpPr>
          <p:nvPr>
            <p:ph type="dt" sz="half" idx="10"/>
          </p:nvPr>
        </p:nvSpPr>
        <p:spPr/>
        <p:txBody>
          <a:bodyPr/>
          <a:lstStyle/>
          <a:p>
            <a:fld id="{72540F7C-AB22-FA43-868F-A84F68A2F209}" type="datetime1">
              <a:rPr lang="en-US" smtClean="0"/>
              <a:t>5/4/22</a:t>
            </a:fld>
            <a:endParaRPr lang="en-NL"/>
          </a:p>
        </p:txBody>
      </p:sp>
      <p:sp>
        <p:nvSpPr>
          <p:cNvPr id="5" name="Footer Placeholder 4">
            <a:extLst>
              <a:ext uri="{FF2B5EF4-FFF2-40B4-BE49-F238E27FC236}">
                <a16:creationId xmlns:a16="http://schemas.microsoft.com/office/drawing/2014/main" id="{576819BF-B799-D653-035E-65005E96EC82}"/>
              </a:ext>
            </a:extLst>
          </p:cNvPr>
          <p:cNvSpPr>
            <a:spLocks noGrp="1"/>
          </p:cNvSpPr>
          <p:nvPr>
            <p:ph type="ftr" sz="quarter" idx="11"/>
          </p:nvPr>
        </p:nvSpPr>
        <p:spPr/>
        <p:txBody>
          <a:bodyPr/>
          <a:lstStyle/>
          <a:p>
            <a:r>
              <a:rPr lang="en-GB"/>
              <a:t>V2V Webinar 5-28-2021 Legal Pluralism</a:t>
            </a:r>
            <a:endParaRPr lang="en-NL"/>
          </a:p>
        </p:txBody>
      </p:sp>
      <p:sp>
        <p:nvSpPr>
          <p:cNvPr id="6" name="Slide Number Placeholder 5">
            <a:extLst>
              <a:ext uri="{FF2B5EF4-FFF2-40B4-BE49-F238E27FC236}">
                <a16:creationId xmlns:a16="http://schemas.microsoft.com/office/drawing/2014/main" id="{E8B71DBB-F655-E775-70B7-885D48D5D0F7}"/>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23490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01D77-6470-E279-CFA8-97470CA3C3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3B7671AF-638B-64B3-A7B7-B178A9C457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BED6FFF-5AF9-4900-BC15-FD8BB37F6A37}"/>
              </a:ext>
            </a:extLst>
          </p:cNvPr>
          <p:cNvSpPr>
            <a:spLocks noGrp="1"/>
          </p:cNvSpPr>
          <p:nvPr>
            <p:ph type="dt" sz="half" idx="10"/>
          </p:nvPr>
        </p:nvSpPr>
        <p:spPr/>
        <p:txBody>
          <a:bodyPr/>
          <a:lstStyle/>
          <a:p>
            <a:fld id="{25B2D1A3-5A0E-5B47-A9BD-3D6ACEC3AAE8}" type="datetime1">
              <a:rPr lang="en-US" smtClean="0"/>
              <a:t>5/4/22</a:t>
            </a:fld>
            <a:endParaRPr lang="en-NL"/>
          </a:p>
        </p:txBody>
      </p:sp>
      <p:sp>
        <p:nvSpPr>
          <p:cNvPr id="5" name="Footer Placeholder 4">
            <a:extLst>
              <a:ext uri="{FF2B5EF4-FFF2-40B4-BE49-F238E27FC236}">
                <a16:creationId xmlns:a16="http://schemas.microsoft.com/office/drawing/2014/main" id="{3E07811E-8420-5433-C64C-DDBFD4DD6749}"/>
              </a:ext>
            </a:extLst>
          </p:cNvPr>
          <p:cNvSpPr>
            <a:spLocks noGrp="1"/>
          </p:cNvSpPr>
          <p:nvPr>
            <p:ph type="ftr" sz="quarter" idx="11"/>
          </p:nvPr>
        </p:nvSpPr>
        <p:spPr/>
        <p:txBody>
          <a:bodyPr/>
          <a:lstStyle/>
          <a:p>
            <a:r>
              <a:rPr lang="en-GB"/>
              <a:t>V2V Webinar 5-28-2021 Legal Pluralism</a:t>
            </a:r>
            <a:endParaRPr lang="en-NL"/>
          </a:p>
        </p:txBody>
      </p:sp>
      <p:sp>
        <p:nvSpPr>
          <p:cNvPr id="6" name="Slide Number Placeholder 5">
            <a:extLst>
              <a:ext uri="{FF2B5EF4-FFF2-40B4-BE49-F238E27FC236}">
                <a16:creationId xmlns:a16="http://schemas.microsoft.com/office/drawing/2014/main" id="{E9D9CF3A-60D0-9A57-1FDC-EFFB5C19D7B1}"/>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150153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98A5-9F48-C30A-A046-A13539BF064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9B85EE6-D971-9652-9FEB-54BB00BFA8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51D90209-1FF3-4B00-69FC-94E438DAC812}"/>
              </a:ext>
            </a:extLst>
          </p:cNvPr>
          <p:cNvSpPr>
            <a:spLocks noGrp="1"/>
          </p:cNvSpPr>
          <p:nvPr>
            <p:ph type="dt" sz="half" idx="10"/>
          </p:nvPr>
        </p:nvSpPr>
        <p:spPr/>
        <p:txBody>
          <a:bodyPr/>
          <a:lstStyle/>
          <a:p>
            <a:fld id="{14D6C324-B2D2-E349-BDBE-31E63A108F26}" type="datetime1">
              <a:rPr lang="en-US" smtClean="0"/>
              <a:t>5/4/22</a:t>
            </a:fld>
            <a:endParaRPr lang="en-NL"/>
          </a:p>
        </p:txBody>
      </p:sp>
      <p:sp>
        <p:nvSpPr>
          <p:cNvPr id="5" name="Footer Placeholder 4">
            <a:extLst>
              <a:ext uri="{FF2B5EF4-FFF2-40B4-BE49-F238E27FC236}">
                <a16:creationId xmlns:a16="http://schemas.microsoft.com/office/drawing/2014/main" id="{1F135F30-F5CA-E8C6-8267-CBF34CE129D7}"/>
              </a:ext>
            </a:extLst>
          </p:cNvPr>
          <p:cNvSpPr>
            <a:spLocks noGrp="1"/>
          </p:cNvSpPr>
          <p:nvPr>
            <p:ph type="ftr" sz="quarter" idx="11"/>
          </p:nvPr>
        </p:nvSpPr>
        <p:spPr/>
        <p:txBody>
          <a:bodyPr/>
          <a:lstStyle/>
          <a:p>
            <a:r>
              <a:rPr lang="en-GB"/>
              <a:t>V2V Webinar 5-28-2021 Legal Pluralism</a:t>
            </a:r>
            <a:endParaRPr lang="en-NL"/>
          </a:p>
        </p:txBody>
      </p:sp>
      <p:sp>
        <p:nvSpPr>
          <p:cNvPr id="6" name="Slide Number Placeholder 5">
            <a:extLst>
              <a:ext uri="{FF2B5EF4-FFF2-40B4-BE49-F238E27FC236}">
                <a16:creationId xmlns:a16="http://schemas.microsoft.com/office/drawing/2014/main" id="{3778E359-3B03-020D-56DE-0A2AD4A6E27C}"/>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69755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E65-FA12-C598-3C06-A6B56186F3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724F8087-70CD-020C-BB94-7B697BCA3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80019F-0A85-4FA6-80D5-3AC5ED66F7A4}"/>
              </a:ext>
            </a:extLst>
          </p:cNvPr>
          <p:cNvSpPr>
            <a:spLocks noGrp="1"/>
          </p:cNvSpPr>
          <p:nvPr>
            <p:ph type="dt" sz="half" idx="10"/>
          </p:nvPr>
        </p:nvSpPr>
        <p:spPr/>
        <p:txBody>
          <a:bodyPr/>
          <a:lstStyle/>
          <a:p>
            <a:fld id="{CB413824-398E-1D48-8431-60E36E40096C}" type="datetime1">
              <a:rPr lang="en-US" smtClean="0"/>
              <a:t>5/4/22</a:t>
            </a:fld>
            <a:endParaRPr lang="en-NL"/>
          </a:p>
        </p:txBody>
      </p:sp>
      <p:sp>
        <p:nvSpPr>
          <p:cNvPr id="5" name="Footer Placeholder 4">
            <a:extLst>
              <a:ext uri="{FF2B5EF4-FFF2-40B4-BE49-F238E27FC236}">
                <a16:creationId xmlns:a16="http://schemas.microsoft.com/office/drawing/2014/main" id="{3D6B0B1E-85BA-DA55-59AC-2A8DA080837A}"/>
              </a:ext>
            </a:extLst>
          </p:cNvPr>
          <p:cNvSpPr>
            <a:spLocks noGrp="1"/>
          </p:cNvSpPr>
          <p:nvPr>
            <p:ph type="ftr" sz="quarter" idx="11"/>
          </p:nvPr>
        </p:nvSpPr>
        <p:spPr/>
        <p:txBody>
          <a:bodyPr/>
          <a:lstStyle/>
          <a:p>
            <a:r>
              <a:rPr lang="en-GB"/>
              <a:t>V2V Webinar 5-28-2021 Legal Pluralism</a:t>
            </a:r>
            <a:endParaRPr lang="en-NL"/>
          </a:p>
        </p:txBody>
      </p:sp>
      <p:sp>
        <p:nvSpPr>
          <p:cNvPr id="6" name="Slide Number Placeholder 5">
            <a:extLst>
              <a:ext uri="{FF2B5EF4-FFF2-40B4-BE49-F238E27FC236}">
                <a16:creationId xmlns:a16="http://schemas.microsoft.com/office/drawing/2014/main" id="{D777F060-2545-9985-65F3-A38FF1CEC632}"/>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60623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C0FE-A693-222C-5655-22950DC92F16}"/>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8494412-2642-F1B8-AE49-93AD013386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13292C5F-413D-3CD0-420E-B48FE32B652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5B52416F-2796-C0E0-44E5-35A1476E3DAA}"/>
              </a:ext>
            </a:extLst>
          </p:cNvPr>
          <p:cNvSpPr>
            <a:spLocks noGrp="1"/>
          </p:cNvSpPr>
          <p:nvPr>
            <p:ph type="dt" sz="half" idx="10"/>
          </p:nvPr>
        </p:nvSpPr>
        <p:spPr/>
        <p:txBody>
          <a:bodyPr/>
          <a:lstStyle/>
          <a:p>
            <a:fld id="{B2A5E3CD-116C-274F-87C7-C93A5C017880}" type="datetime1">
              <a:rPr lang="en-US" smtClean="0"/>
              <a:t>5/4/22</a:t>
            </a:fld>
            <a:endParaRPr lang="en-NL"/>
          </a:p>
        </p:txBody>
      </p:sp>
      <p:sp>
        <p:nvSpPr>
          <p:cNvPr id="6" name="Footer Placeholder 5">
            <a:extLst>
              <a:ext uri="{FF2B5EF4-FFF2-40B4-BE49-F238E27FC236}">
                <a16:creationId xmlns:a16="http://schemas.microsoft.com/office/drawing/2014/main" id="{500558EB-311E-C16A-B74B-6C79240B0DE0}"/>
              </a:ext>
            </a:extLst>
          </p:cNvPr>
          <p:cNvSpPr>
            <a:spLocks noGrp="1"/>
          </p:cNvSpPr>
          <p:nvPr>
            <p:ph type="ftr" sz="quarter" idx="11"/>
          </p:nvPr>
        </p:nvSpPr>
        <p:spPr/>
        <p:txBody>
          <a:bodyPr/>
          <a:lstStyle/>
          <a:p>
            <a:r>
              <a:rPr lang="en-GB"/>
              <a:t>V2V Webinar 5-28-2021 Legal Pluralism</a:t>
            </a:r>
            <a:endParaRPr lang="en-NL"/>
          </a:p>
        </p:txBody>
      </p:sp>
      <p:sp>
        <p:nvSpPr>
          <p:cNvPr id="7" name="Slide Number Placeholder 6">
            <a:extLst>
              <a:ext uri="{FF2B5EF4-FFF2-40B4-BE49-F238E27FC236}">
                <a16:creationId xmlns:a16="http://schemas.microsoft.com/office/drawing/2014/main" id="{FF95C78A-8A74-F005-3084-E7CFD66E66A3}"/>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40440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C5E2-AC47-BE9D-D628-71782D88D46B}"/>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345A76D5-6F19-B0B2-9F39-0E3F825F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831B9DB-ADB8-F713-A1A5-E35B57CE1C0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1C95FCA4-284A-E054-A378-6907699EA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306E53-5191-522E-DDFE-B332229C15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AF0676CC-1295-142B-0385-58F0E065E2DF}"/>
              </a:ext>
            </a:extLst>
          </p:cNvPr>
          <p:cNvSpPr>
            <a:spLocks noGrp="1"/>
          </p:cNvSpPr>
          <p:nvPr>
            <p:ph type="dt" sz="half" idx="10"/>
          </p:nvPr>
        </p:nvSpPr>
        <p:spPr/>
        <p:txBody>
          <a:bodyPr/>
          <a:lstStyle/>
          <a:p>
            <a:fld id="{A9C1EA23-74C6-D145-83F3-18C5AC3216A3}" type="datetime1">
              <a:rPr lang="en-US" smtClean="0"/>
              <a:t>5/4/22</a:t>
            </a:fld>
            <a:endParaRPr lang="en-NL"/>
          </a:p>
        </p:txBody>
      </p:sp>
      <p:sp>
        <p:nvSpPr>
          <p:cNvPr id="8" name="Footer Placeholder 7">
            <a:extLst>
              <a:ext uri="{FF2B5EF4-FFF2-40B4-BE49-F238E27FC236}">
                <a16:creationId xmlns:a16="http://schemas.microsoft.com/office/drawing/2014/main" id="{49667A2E-4891-86BB-54E2-C5452DF2BA84}"/>
              </a:ext>
            </a:extLst>
          </p:cNvPr>
          <p:cNvSpPr>
            <a:spLocks noGrp="1"/>
          </p:cNvSpPr>
          <p:nvPr>
            <p:ph type="ftr" sz="quarter" idx="11"/>
          </p:nvPr>
        </p:nvSpPr>
        <p:spPr/>
        <p:txBody>
          <a:bodyPr/>
          <a:lstStyle/>
          <a:p>
            <a:r>
              <a:rPr lang="en-GB"/>
              <a:t>V2V Webinar 5-28-2021 Legal Pluralism</a:t>
            </a:r>
            <a:endParaRPr lang="en-NL"/>
          </a:p>
        </p:txBody>
      </p:sp>
      <p:sp>
        <p:nvSpPr>
          <p:cNvPr id="9" name="Slide Number Placeholder 8">
            <a:extLst>
              <a:ext uri="{FF2B5EF4-FFF2-40B4-BE49-F238E27FC236}">
                <a16:creationId xmlns:a16="http://schemas.microsoft.com/office/drawing/2014/main" id="{4D32AF8C-9C29-F78A-2C1D-E03CCED3AE53}"/>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2383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670D-C17F-B250-9625-D1C19074A834}"/>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AE5B31CE-B230-2E49-20B1-A2E212534439}"/>
              </a:ext>
            </a:extLst>
          </p:cNvPr>
          <p:cNvSpPr>
            <a:spLocks noGrp="1"/>
          </p:cNvSpPr>
          <p:nvPr>
            <p:ph type="dt" sz="half" idx="10"/>
          </p:nvPr>
        </p:nvSpPr>
        <p:spPr/>
        <p:txBody>
          <a:bodyPr/>
          <a:lstStyle/>
          <a:p>
            <a:fld id="{8B736D74-587A-094D-8987-61369D3FAAF8}" type="datetime1">
              <a:rPr lang="en-US" smtClean="0"/>
              <a:t>5/4/22</a:t>
            </a:fld>
            <a:endParaRPr lang="en-NL"/>
          </a:p>
        </p:txBody>
      </p:sp>
      <p:sp>
        <p:nvSpPr>
          <p:cNvPr id="4" name="Footer Placeholder 3">
            <a:extLst>
              <a:ext uri="{FF2B5EF4-FFF2-40B4-BE49-F238E27FC236}">
                <a16:creationId xmlns:a16="http://schemas.microsoft.com/office/drawing/2014/main" id="{1116AA38-AB47-5195-B3D6-A746B2676EC2}"/>
              </a:ext>
            </a:extLst>
          </p:cNvPr>
          <p:cNvSpPr>
            <a:spLocks noGrp="1"/>
          </p:cNvSpPr>
          <p:nvPr>
            <p:ph type="ftr" sz="quarter" idx="11"/>
          </p:nvPr>
        </p:nvSpPr>
        <p:spPr/>
        <p:txBody>
          <a:bodyPr/>
          <a:lstStyle/>
          <a:p>
            <a:r>
              <a:rPr lang="en-GB"/>
              <a:t>V2V Webinar 5-28-2021 Legal Pluralism</a:t>
            </a:r>
            <a:endParaRPr lang="en-NL"/>
          </a:p>
        </p:txBody>
      </p:sp>
      <p:sp>
        <p:nvSpPr>
          <p:cNvPr id="5" name="Slide Number Placeholder 4">
            <a:extLst>
              <a:ext uri="{FF2B5EF4-FFF2-40B4-BE49-F238E27FC236}">
                <a16:creationId xmlns:a16="http://schemas.microsoft.com/office/drawing/2014/main" id="{BE6B64B0-86FF-E60B-AF85-077478416A33}"/>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1435568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E375F-800F-80B1-9C3C-32193DED7D1C}"/>
              </a:ext>
            </a:extLst>
          </p:cNvPr>
          <p:cNvSpPr>
            <a:spLocks noGrp="1"/>
          </p:cNvSpPr>
          <p:nvPr>
            <p:ph type="dt" sz="half" idx="10"/>
          </p:nvPr>
        </p:nvSpPr>
        <p:spPr/>
        <p:txBody>
          <a:bodyPr/>
          <a:lstStyle/>
          <a:p>
            <a:fld id="{F81CA268-1F9A-E54A-89FB-9AE63C96397D}" type="datetime1">
              <a:rPr lang="en-US" smtClean="0"/>
              <a:t>5/4/22</a:t>
            </a:fld>
            <a:endParaRPr lang="en-NL"/>
          </a:p>
        </p:txBody>
      </p:sp>
      <p:sp>
        <p:nvSpPr>
          <p:cNvPr id="3" name="Footer Placeholder 2">
            <a:extLst>
              <a:ext uri="{FF2B5EF4-FFF2-40B4-BE49-F238E27FC236}">
                <a16:creationId xmlns:a16="http://schemas.microsoft.com/office/drawing/2014/main" id="{40024313-76DE-CF28-AB0C-88FB7B37CA5D}"/>
              </a:ext>
            </a:extLst>
          </p:cNvPr>
          <p:cNvSpPr>
            <a:spLocks noGrp="1"/>
          </p:cNvSpPr>
          <p:nvPr>
            <p:ph type="ftr" sz="quarter" idx="11"/>
          </p:nvPr>
        </p:nvSpPr>
        <p:spPr/>
        <p:txBody>
          <a:bodyPr/>
          <a:lstStyle/>
          <a:p>
            <a:r>
              <a:rPr lang="en-GB"/>
              <a:t>V2V Webinar 5-28-2021 Legal Pluralism</a:t>
            </a:r>
            <a:endParaRPr lang="en-NL"/>
          </a:p>
        </p:txBody>
      </p:sp>
      <p:sp>
        <p:nvSpPr>
          <p:cNvPr id="4" name="Slide Number Placeholder 3">
            <a:extLst>
              <a:ext uri="{FF2B5EF4-FFF2-40B4-BE49-F238E27FC236}">
                <a16:creationId xmlns:a16="http://schemas.microsoft.com/office/drawing/2014/main" id="{634DFFE0-A490-301B-0781-C089182B6F7A}"/>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122069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B42-1288-7BC1-209B-F81F3B3A1F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3865B85D-06F3-A3FE-0020-6D71CC2BC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D5D07804-88AB-3687-7166-CD50B63F0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A37BA9-EE40-955E-0408-724ACB28CBD5}"/>
              </a:ext>
            </a:extLst>
          </p:cNvPr>
          <p:cNvSpPr>
            <a:spLocks noGrp="1"/>
          </p:cNvSpPr>
          <p:nvPr>
            <p:ph type="dt" sz="half" idx="10"/>
          </p:nvPr>
        </p:nvSpPr>
        <p:spPr/>
        <p:txBody>
          <a:bodyPr/>
          <a:lstStyle/>
          <a:p>
            <a:fld id="{F9D30B82-FD26-1A49-A6A4-E3DB4BC9C6EF}" type="datetime1">
              <a:rPr lang="en-US" smtClean="0"/>
              <a:t>5/4/22</a:t>
            </a:fld>
            <a:endParaRPr lang="en-NL"/>
          </a:p>
        </p:txBody>
      </p:sp>
      <p:sp>
        <p:nvSpPr>
          <p:cNvPr id="6" name="Footer Placeholder 5">
            <a:extLst>
              <a:ext uri="{FF2B5EF4-FFF2-40B4-BE49-F238E27FC236}">
                <a16:creationId xmlns:a16="http://schemas.microsoft.com/office/drawing/2014/main" id="{F7FD0D8A-AE80-2BB3-CD55-AB66D02FE9DD}"/>
              </a:ext>
            </a:extLst>
          </p:cNvPr>
          <p:cNvSpPr>
            <a:spLocks noGrp="1"/>
          </p:cNvSpPr>
          <p:nvPr>
            <p:ph type="ftr" sz="quarter" idx="11"/>
          </p:nvPr>
        </p:nvSpPr>
        <p:spPr/>
        <p:txBody>
          <a:bodyPr/>
          <a:lstStyle/>
          <a:p>
            <a:r>
              <a:rPr lang="en-GB"/>
              <a:t>V2V Webinar 5-28-2021 Legal Pluralism</a:t>
            </a:r>
            <a:endParaRPr lang="en-NL"/>
          </a:p>
        </p:txBody>
      </p:sp>
      <p:sp>
        <p:nvSpPr>
          <p:cNvPr id="7" name="Slide Number Placeholder 6">
            <a:extLst>
              <a:ext uri="{FF2B5EF4-FFF2-40B4-BE49-F238E27FC236}">
                <a16:creationId xmlns:a16="http://schemas.microsoft.com/office/drawing/2014/main" id="{D9A7B238-6D66-44BF-F27D-F909238A8716}"/>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174922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6B78A-4DB5-0E78-2F91-CFEB7B67C6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AD307AFB-09EB-F54A-1401-EDDDA438D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E63A5D7A-DF89-22B8-CEDC-25CC3C4F4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330F1C-E3C5-4B5A-CFFB-EAF938947DCB}"/>
              </a:ext>
            </a:extLst>
          </p:cNvPr>
          <p:cNvSpPr>
            <a:spLocks noGrp="1"/>
          </p:cNvSpPr>
          <p:nvPr>
            <p:ph type="dt" sz="half" idx="10"/>
          </p:nvPr>
        </p:nvSpPr>
        <p:spPr/>
        <p:txBody>
          <a:bodyPr/>
          <a:lstStyle/>
          <a:p>
            <a:fld id="{38EBCC54-4551-2E4D-9B66-AA4284AFDE6E}" type="datetime1">
              <a:rPr lang="en-US" smtClean="0"/>
              <a:t>5/4/22</a:t>
            </a:fld>
            <a:endParaRPr lang="en-NL"/>
          </a:p>
        </p:txBody>
      </p:sp>
      <p:sp>
        <p:nvSpPr>
          <p:cNvPr id="6" name="Footer Placeholder 5">
            <a:extLst>
              <a:ext uri="{FF2B5EF4-FFF2-40B4-BE49-F238E27FC236}">
                <a16:creationId xmlns:a16="http://schemas.microsoft.com/office/drawing/2014/main" id="{5F2E3E76-3A1C-B3F2-D73A-3A4723389F6E}"/>
              </a:ext>
            </a:extLst>
          </p:cNvPr>
          <p:cNvSpPr>
            <a:spLocks noGrp="1"/>
          </p:cNvSpPr>
          <p:nvPr>
            <p:ph type="ftr" sz="quarter" idx="11"/>
          </p:nvPr>
        </p:nvSpPr>
        <p:spPr/>
        <p:txBody>
          <a:bodyPr/>
          <a:lstStyle/>
          <a:p>
            <a:r>
              <a:rPr lang="en-GB"/>
              <a:t>V2V Webinar 5-28-2021 Legal Pluralism</a:t>
            </a:r>
            <a:endParaRPr lang="en-NL"/>
          </a:p>
        </p:txBody>
      </p:sp>
      <p:sp>
        <p:nvSpPr>
          <p:cNvPr id="7" name="Slide Number Placeholder 6">
            <a:extLst>
              <a:ext uri="{FF2B5EF4-FFF2-40B4-BE49-F238E27FC236}">
                <a16:creationId xmlns:a16="http://schemas.microsoft.com/office/drawing/2014/main" id="{FB7DB743-C2A9-CC8D-D7BA-D4091D92E928}"/>
              </a:ext>
            </a:extLst>
          </p:cNvPr>
          <p:cNvSpPr>
            <a:spLocks noGrp="1"/>
          </p:cNvSpPr>
          <p:nvPr>
            <p:ph type="sldNum" sz="quarter" idx="12"/>
          </p:nvPr>
        </p:nvSpPr>
        <p:spPr/>
        <p:txBody>
          <a:bodyPr/>
          <a:lstStyle/>
          <a:p>
            <a:fld id="{35245989-9086-DC45-A20B-6479ADBA1347}" type="slidenum">
              <a:rPr lang="en-NL" smtClean="0"/>
              <a:t>‹#›</a:t>
            </a:fld>
            <a:endParaRPr lang="en-NL"/>
          </a:p>
        </p:txBody>
      </p:sp>
    </p:spTree>
    <p:extLst>
      <p:ext uri="{BB962C8B-B14F-4D97-AF65-F5344CB8AC3E}">
        <p14:creationId xmlns:p14="http://schemas.microsoft.com/office/powerpoint/2010/main" val="563791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661227-111F-5903-007C-FA78211C3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42F958A-8C78-22BA-02EB-ECB07036BA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561E7FC-C99D-625F-0DAA-1BCA496CE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70353-8B0B-714F-B85A-377E18B0A255}" type="datetime1">
              <a:rPr lang="en-US" smtClean="0"/>
              <a:t>5/4/22</a:t>
            </a:fld>
            <a:endParaRPr lang="en-NL"/>
          </a:p>
        </p:txBody>
      </p:sp>
      <p:sp>
        <p:nvSpPr>
          <p:cNvPr id="5" name="Footer Placeholder 4">
            <a:extLst>
              <a:ext uri="{FF2B5EF4-FFF2-40B4-BE49-F238E27FC236}">
                <a16:creationId xmlns:a16="http://schemas.microsoft.com/office/drawing/2014/main" id="{7F6D5F85-B2BC-5983-3A85-04AD5D9442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V2V Webinar 5-28-2021 Legal Pluralism</a:t>
            </a:r>
            <a:endParaRPr lang="en-NL"/>
          </a:p>
        </p:txBody>
      </p:sp>
      <p:sp>
        <p:nvSpPr>
          <p:cNvPr id="6" name="Slide Number Placeholder 5">
            <a:extLst>
              <a:ext uri="{FF2B5EF4-FFF2-40B4-BE49-F238E27FC236}">
                <a16:creationId xmlns:a16="http://schemas.microsoft.com/office/drawing/2014/main" id="{5F770316-9131-34D9-A86A-8EF4D36F54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45989-9086-DC45-A20B-6479ADBA1347}" type="slidenum">
              <a:rPr lang="en-NL" smtClean="0"/>
              <a:t>‹#›</a:t>
            </a:fld>
            <a:endParaRPr lang="en-NL"/>
          </a:p>
        </p:txBody>
      </p:sp>
    </p:spTree>
    <p:extLst>
      <p:ext uri="{BB962C8B-B14F-4D97-AF65-F5344CB8AC3E}">
        <p14:creationId xmlns:p14="http://schemas.microsoft.com/office/powerpoint/2010/main" val="3097315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file:////var/folders/tt/wwrvrj2s5710_9vdv_lgd_nc0000gn/T/com.microsoft.Word/WebArchiveCopyPasteTempFiles/R87MH7b7S1YbwAAAABJRU5ErkJgg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file:////var/folders/tt/wwrvrj2s5710_9vdv_lgd_nc0000gn/T/com.microsoft.Word/WebArchiveCopyPasteTempFiles/AKedOLTyP8IPXZCjYXMRN7eBBsYKtu5JxsGwOM0XQry5HQ=s900-c-k-c0x00ffffff-no-rj"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file:////var/folders/tt/wwrvrj2s5710_9vdv_lgd_nc0000gn/T/com.microsoft.Word/WebArchiveCopyPasteTempFiles/AKedOLTyP8IPXZCjYXMRN7eBBsYKtu5JxsGwOM0XQry5HQ=s900-c-k-c0x00ffffff-no-rj"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file:////var/folders/tt/wwrvrj2s5710_9vdv_lgd_nc0000gn/T/com.microsoft.Word/WebArchiveCopyPasteTempFiles/AKedOLTyP8IPXZCjYXMRN7eBBsYKtu5JxsGwOM0XQry5HQ=s900-c-k-c0x00ffffff-no-rj" TargetMode="Externa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file:////var/folders/tt/wwrvrj2s5710_9vdv_lgd_nc0000gn/T/com.microsoft.Word/WebArchiveCopyPasteTempFiles/AKedOLTyP8IPXZCjYXMRN7eBBsYKtu5JxsGwOM0XQry5HQ=s900-c-k-c0x00ffffff-no-rj"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file:////var/folders/tt/wwrvrj2s5710_9vdv_lgd_nc0000gn/T/com.microsoft.Word/WebArchiveCopyPasteTempFiles/AKedOLTyP8IPXZCjYXMRN7eBBsYKtu5JxsGwOM0XQry5HQ=s900-c-k-c0x00ffffff-no-rj"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file:////var/folders/tt/wwrvrj2s5710_9vdv_lgd_nc0000gn/T/com.microsoft.Word/WebArchiveCopyPasteTempFiles/AKedOLTyP8IPXZCjYXMRN7eBBsYKtu5JxsGwOM0XQry5HQ=s900-c-k-c0x00ffffff-no-rj"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file:////var/folders/tt/wwrvrj2s5710_9vdv_lgd_nc0000gn/T/com.microsoft.Word/WebArchiveCopyPasteTempFiles/AKedOLTyP8IPXZCjYXMRN7eBBsYKtu5JxsGwOM0XQry5HQ=s900-c-k-c0x00ffffff-no-rj"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file:////var/folders/tt/wwrvrj2s5710_9vdv_lgd_nc0000gn/T/com.microsoft.Word/WebArchiveCopyPasteTempFiles/R87MH7b7S1YbwAAAABJRU5ErkJgg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file:////var/folders/tt/wwrvrj2s5710_9vdv_lgd_nc0000gn/T/com.microsoft.Word/WebArchiveCopyPasteTempFiles/AKedOLTyP8IPXZCjYXMRN7eBBsYKtu5JxsGwOM0XQry5HQ=s900-c-k-c0x00ffffff-no-rj"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file:////var/folders/tt/wwrvrj2s5710_9vdv_lgd_nc0000gn/T/com.microsoft.Word/WebArchiveCopyPasteTempFiles/AKedOLTyP8IPXZCjYXMRN7eBBsYKtu5JxsGwOM0XQry5HQ=s900-c-k-c0x00ffffff-no-rj"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file:////var/folders/tt/wwrvrj2s5710_9vdv_lgd_nc0000gn/T/com.microsoft.Word/WebArchiveCopyPasteTempFiles/AKedOLTyP8IPXZCjYXMRN7eBBsYKtu5JxsGwOM0XQry5HQ=s900-c-k-c0x00ffffff-no-rj" TargetMode="External"/><Relationship Id="rId5" Type="http://schemas.openxmlformats.org/officeDocument/2006/relationships/image" Target="../media/image6.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file:////var/folders/tt/wwrvrj2s5710_9vdv_lgd_nc0000gn/T/com.microsoft.Word/WebArchiveCopyPasteTempFiles/AKedOLTyP8IPXZCjYXMRN7eBBsYKtu5JxsGwOM0XQry5HQ=s900-c-k-c0x00ffffff-no-rj" TargetMode="External"/><Relationship Id="rId5" Type="http://schemas.openxmlformats.org/officeDocument/2006/relationships/image" Target="../media/image20.jpeg"/><Relationship Id="rId10" Type="http://schemas.openxmlformats.org/officeDocument/2006/relationships/image" Target="../media/image6.jpeg"/><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file:////var/folders/tt/wwrvrj2s5710_9vdv_lgd_nc0000gn/T/com.microsoft.Word/WebArchiveCopyPasteTempFiles/AKedOLTyP8IPXZCjYXMRN7eBBsYKtu5JxsGwOM0XQry5HQ=s900-c-k-c0x00ffffff-no-rj"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E84D-4EAD-DE25-22DE-0F8151EE33B5}"/>
              </a:ext>
            </a:extLst>
          </p:cNvPr>
          <p:cNvSpPr>
            <a:spLocks noGrp="1"/>
          </p:cNvSpPr>
          <p:nvPr>
            <p:ph type="ctrTitle"/>
          </p:nvPr>
        </p:nvSpPr>
        <p:spPr/>
        <p:txBody>
          <a:bodyPr/>
          <a:lstStyle/>
          <a:p>
            <a:r>
              <a:rPr lang="en-NL" dirty="0"/>
              <a:t>Tenure</a:t>
            </a:r>
          </a:p>
        </p:txBody>
      </p:sp>
      <p:sp>
        <p:nvSpPr>
          <p:cNvPr id="3" name="Subtitle 2">
            <a:extLst>
              <a:ext uri="{FF2B5EF4-FFF2-40B4-BE49-F238E27FC236}">
                <a16:creationId xmlns:a16="http://schemas.microsoft.com/office/drawing/2014/main" id="{784F6471-EC41-2189-059D-17A465249E34}"/>
              </a:ext>
            </a:extLst>
          </p:cNvPr>
          <p:cNvSpPr>
            <a:spLocks noGrp="1"/>
          </p:cNvSpPr>
          <p:nvPr>
            <p:ph type="subTitle" idx="1"/>
          </p:nvPr>
        </p:nvSpPr>
        <p:spPr/>
        <p:txBody>
          <a:bodyPr>
            <a:normAutofit lnSpcReduction="10000"/>
          </a:bodyPr>
          <a:lstStyle/>
          <a:p>
            <a:r>
              <a:rPr lang="nl-NL" dirty="0"/>
              <a:t>The </a:t>
            </a:r>
            <a:r>
              <a:rPr lang="nl-NL" dirty="0" err="1"/>
              <a:t>cornerstone</a:t>
            </a:r>
            <a:r>
              <a:rPr lang="nl-NL" dirty="0"/>
              <a:t> of</a:t>
            </a:r>
            <a:r>
              <a:rPr lang="en-NL" dirty="0"/>
              <a:t> small-scale fishing</a:t>
            </a:r>
          </a:p>
          <a:p>
            <a:endParaRPr lang="en-NL" dirty="0"/>
          </a:p>
          <a:p>
            <a:r>
              <a:rPr lang="en-NL" dirty="0"/>
              <a:t>Maarten Bavinck</a:t>
            </a:r>
          </a:p>
          <a:p>
            <a:r>
              <a:rPr lang="en-NL" sz="1800" dirty="0"/>
              <a:t>Bangkok, May 5th 2022</a:t>
            </a:r>
          </a:p>
        </p:txBody>
      </p:sp>
      <p:sp>
        <p:nvSpPr>
          <p:cNvPr id="8" name="Rectangle 6">
            <a:extLst>
              <a:ext uri="{FF2B5EF4-FFF2-40B4-BE49-F238E27FC236}">
                <a16:creationId xmlns:a16="http://schemas.microsoft.com/office/drawing/2014/main" id="{3EF0A4E5-CDA1-874D-4E3A-62104DEBBD6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029" name="Picture 4" descr="Fish-COV">
            <a:extLst>
              <a:ext uri="{FF2B5EF4-FFF2-40B4-BE49-F238E27FC236}">
                <a16:creationId xmlns:a16="http://schemas.microsoft.com/office/drawing/2014/main" id="{47AAA928-9A57-C686-9D8E-B0C807FFB55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9626" y="5599711"/>
            <a:ext cx="3364243" cy="915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9CAEF0-F38D-0C8E-96C8-E62111135008}"/>
              </a:ext>
            </a:extLst>
          </p:cNvPr>
          <p:cNvPicPr>
            <a:picLocks noChangeAspect="1"/>
          </p:cNvPicPr>
          <p:nvPr/>
        </p:nvPicPr>
        <p:blipFill>
          <a:blip r:embed="rId5"/>
          <a:stretch>
            <a:fillRect/>
          </a:stretch>
        </p:blipFill>
        <p:spPr>
          <a:xfrm>
            <a:off x="9645915" y="5035319"/>
            <a:ext cx="2044169" cy="2044169"/>
          </a:xfrm>
          <a:prstGeom prst="rect">
            <a:avLst/>
          </a:prstGeom>
        </p:spPr>
      </p:pic>
    </p:spTree>
    <p:extLst>
      <p:ext uri="{BB962C8B-B14F-4D97-AF65-F5344CB8AC3E}">
        <p14:creationId xmlns:p14="http://schemas.microsoft.com/office/powerpoint/2010/main" val="3685458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71A7-B054-4933-B5C8-2DBDFDDD0163}"/>
              </a:ext>
            </a:extLst>
          </p:cNvPr>
          <p:cNvSpPr>
            <a:spLocks noGrp="1"/>
          </p:cNvSpPr>
          <p:nvPr>
            <p:ph type="title"/>
          </p:nvPr>
        </p:nvSpPr>
        <p:spPr/>
        <p:txBody>
          <a:bodyPr/>
          <a:lstStyle/>
          <a:p>
            <a:r>
              <a:rPr lang="en-NL" dirty="0"/>
              <a:t>Tenure is:</a:t>
            </a:r>
          </a:p>
        </p:txBody>
      </p:sp>
      <p:sp>
        <p:nvSpPr>
          <p:cNvPr id="3" name="Content Placeholder 2">
            <a:extLst>
              <a:ext uri="{FF2B5EF4-FFF2-40B4-BE49-F238E27FC236}">
                <a16:creationId xmlns:a16="http://schemas.microsoft.com/office/drawing/2014/main" id="{B1A43263-B203-900B-E801-7D5464AA494C}"/>
              </a:ext>
            </a:extLst>
          </p:cNvPr>
          <p:cNvSpPr>
            <a:spLocks noGrp="1"/>
          </p:cNvSpPr>
          <p:nvPr>
            <p:ph idx="1"/>
          </p:nvPr>
        </p:nvSpPr>
        <p:spPr/>
        <p:txBody>
          <a:bodyPr>
            <a:normAutofit/>
          </a:bodyPr>
          <a:lstStyle/>
          <a:p>
            <a:r>
              <a:rPr lang="en-NL" dirty="0"/>
              <a:t>‘</a:t>
            </a:r>
            <a:r>
              <a:rPr lang="en-NL" i="1" dirty="0"/>
              <a:t>property</a:t>
            </a:r>
            <a:r>
              <a:rPr lang="en-NL" dirty="0"/>
              <a:t>’ (but also different) – ‘can’t put a fence at sea’</a:t>
            </a:r>
          </a:p>
          <a:p>
            <a:r>
              <a:rPr lang="en-NL" dirty="0"/>
              <a:t>‘</a:t>
            </a:r>
            <a:r>
              <a:rPr lang="en-NL" i="1" dirty="0"/>
              <a:t>control</a:t>
            </a:r>
            <a:r>
              <a:rPr lang="en-NL" dirty="0"/>
              <a:t>’</a:t>
            </a:r>
          </a:p>
          <a:p>
            <a:r>
              <a:rPr lang="en-NL" dirty="0"/>
              <a:t>‘</a:t>
            </a:r>
            <a:r>
              <a:rPr lang="en-NL" i="1" dirty="0"/>
              <a:t>rights</a:t>
            </a:r>
            <a:r>
              <a:rPr lang="en-NL" dirty="0"/>
              <a:t>’ and ‘</a:t>
            </a:r>
            <a:r>
              <a:rPr lang="en-NL" i="1" dirty="0"/>
              <a:t>responsibility</a:t>
            </a:r>
            <a:r>
              <a:rPr lang="en-NL" dirty="0"/>
              <a:t>’ </a:t>
            </a:r>
          </a:p>
          <a:p>
            <a:r>
              <a:rPr lang="en-NL" dirty="0"/>
              <a:t>and a form of ‘</a:t>
            </a:r>
            <a:r>
              <a:rPr lang="en-NL" i="1" dirty="0"/>
              <a:t>law</a:t>
            </a:r>
            <a:r>
              <a:rPr lang="en-NL" dirty="0"/>
              <a:t>’</a:t>
            </a:r>
          </a:p>
          <a:p>
            <a:endParaRPr lang="en-NL" dirty="0"/>
          </a:p>
          <a:p>
            <a:pPr marL="0" indent="0">
              <a:buNone/>
            </a:pPr>
            <a:endParaRPr lang="en-NL" dirty="0"/>
          </a:p>
          <a:p>
            <a:r>
              <a:rPr lang="en-NL" dirty="0"/>
              <a:t>It is </a:t>
            </a:r>
            <a:r>
              <a:rPr lang="en-NL" i="1" dirty="0"/>
              <a:t>the cornerstone of livelihoods, food security and human rights</a:t>
            </a:r>
          </a:p>
          <a:p>
            <a:r>
              <a:rPr lang="en-NL" dirty="0"/>
              <a:t>”</a:t>
            </a:r>
            <a:r>
              <a:rPr lang="en-NL" i="1" dirty="0"/>
              <a:t>We belong here</a:t>
            </a:r>
            <a:r>
              <a:rPr lang="en-NL" dirty="0"/>
              <a:t>” (and ‘here’ belongs to us).</a:t>
            </a:r>
          </a:p>
        </p:txBody>
      </p:sp>
      <p:pic>
        <p:nvPicPr>
          <p:cNvPr id="5" name="Picture 4">
            <a:extLst>
              <a:ext uri="{FF2B5EF4-FFF2-40B4-BE49-F238E27FC236}">
                <a16:creationId xmlns:a16="http://schemas.microsoft.com/office/drawing/2014/main" id="{897E2A35-FB7B-EC60-2F10-9738DB27CB38}"/>
              </a:ext>
            </a:extLst>
          </p:cNvPr>
          <p:cNvPicPr>
            <a:picLocks noChangeAspect="1"/>
          </p:cNvPicPr>
          <p:nvPr/>
        </p:nvPicPr>
        <p:blipFill>
          <a:blip r:embed="rId2"/>
          <a:stretch>
            <a:fillRect/>
          </a:stretch>
        </p:blipFill>
        <p:spPr>
          <a:xfrm>
            <a:off x="7148137" y="2986087"/>
            <a:ext cx="3385456" cy="1481137"/>
          </a:xfrm>
          <a:prstGeom prst="rect">
            <a:avLst/>
          </a:prstGeom>
        </p:spPr>
      </p:pic>
      <p:pic>
        <p:nvPicPr>
          <p:cNvPr id="6" name="Picture 5" descr="ICSF - YouTube">
            <a:extLst>
              <a:ext uri="{FF2B5EF4-FFF2-40B4-BE49-F238E27FC236}">
                <a16:creationId xmlns:a16="http://schemas.microsoft.com/office/drawing/2014/main" id="{D0A88504-8B7C-FC7E-CB2E-80222A823AD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4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AA89-D832-FCB7-CFC9-D1FB82643C51}"/>
              </a:ext>
            </a:extLst>
          </p:cNvPr>
          <p:cNvSpPr>
            <a:spLocks noGrp="1"/>
          </p:cNvSpPr>
          <p:nvPr>
            <p:ph type="title"/>
          </p:nvPr>
        </p:nvSpPr>
        <p:spPr/>
        <p:txBody>
          <a:bodyPr/>
          <a:lstStyle/>
          <a:p>
            <a:r>
              <a:rPr lang="nl-NL" dirty="0"/>
              <a:t>3. </a:t>
            </a:r>
            <a:r>
              <a:rPr lang="nl-NL" dirty="0" err="1"/>
              <a:t>What</a:t>
            </a:r>
            <a:r>
              <a:rPr lang="nl-NL" dirty="0"/>
              <a:t> is </a:t>
            </a:r>
            <a:r>
              <a:rPr lang="nl-NL" dirty="0" err="1"/>
              <a:t>the</a:t>
            </a:r>
            <a:r>
              <a:rPr lang="en-NL" dirty="0"/>
              <a:t> current tenure situation:</a:t>
            </a:r>
          </a:p>
        </p:txBody>
      </p:sp>
      <p:sp>
        <p:nvSpPr>
          <p:cNvPr id="3" name="Content Placeholder 2">
            <a:extLst>
              <a:ext uri="{FF2B5EF4-FFF2-40B4-BE49-F238E27FC236}">
                <a16:creationId xmlns:a16="http://schemas.microsoft.com/office/drawing/2014/main" id="{E83326B2-AEF3-6764-C32F-748F4CF69F88}"/>
              </a:ext>
            </a:extLst>
          </p:cNvPr>
          <p:cNvSpPr>
            <a:spLocks noGrp="1"/>
          </p:cNvSpPr>
          <p:nvPr>
            <p:ph idx="1"/>
          </p:nvPr>
        </p:nvSpPr>
        <p:spPr/>
        <p:txBody>
          <a:bodyPr>
            <a:normAutofit fontScale="92500" lnSpcReduction="10000"/>
          </a:bodyPr>
          <a:lstStyle/>
          <a:p>
            <a:pPr marL="0" indent="0">
              <a:buNone/>
            </a:pPr>
            <a:endParaRPr lang="en-NL" dirty="0"/>
          </a:p>
          <a:p>
            <a:r>
              <a:rPr lang="en-NL" dirty="0"/>
              <a:t>Historical rights</a:t>
            </a:r>
          </a:p>
          <a:p>
            <a:r>
              <a:rPr lang="en-NL" dirty="0"/>
              <a:t>Customary law by fishers </a:t>
            </a:r>
          </a:p>
          <a:p>
            <a:r>
              <a:rPr lang="en-NL" dirty="0"/>
              <a:t>Governmental law</a:t>
            </a:r>
          </a:p>
          <a:p>
            <a:r>
              <a:rPr lang="en-NL" dirty="0"/>
              <a:t>International law</a:t>
            </a:r>
          </a:p>
          <a:p>
            <a:r>
              <a:rPr lang="en-NL" dirty="0"/>
              <a:t>Other law (companies, NGOs)</a:t>
            </a:r>
          </a:p>
          <a:p>
            <a:r>
              <a:rPr lang="en-NL" dirty="0"/>
              <a:t>No law at all = theft</a:t>
            </a:r>
          </a:p>
          <a:p>
            <a:endParaRPr lang="en-NL" dirty="0"/>
          </a:p>
          <a:p>
            <a:r>
              <a:rPr lang="en-NL" b="1" dirty="0"/>
              <a:t>Rule of thumb</a:t>
            </a:r>
            <a:r>
              <a:rPr lang="en-NL" dirty="0"/>
              <a:t>: while the influence of customary law is reducing, the influence of governmental  law and other law is increasing.</a:t>
            </a:r>
          </a:p>
        </p:txBody>
      </p:sp>
      <p:pic>
        <p:nvPicPr>
          <p:cNvPr id="4" name="Picture 5" descr="ICSF - YouTube">
            <a:extLst>
              <a:ext uri="{FF2B5EF4-FFF2-40B4-BE49-F238E27FC236}">
                <a16:creationId xmlns:a16="http://schemas.microsoft.com/office/drawing/2014/main" id="{D834A400-3F5A-A091-1666-380D618688B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A9BDA9-A055-61B3-2C8B-A6D5B3AB10AB}"/>
              </a:ext>
            </a:extLst>
          </p:cNvPr>
          <p:cNvSpPr txBox="1"/>
          <p:nvPr/>
        </p:nvSpPr>
        <p:spPr>
          <a:xfrm rot="2037589">
            <a:off x="6999491" y="3182288"/>
            <a:ext cx="4672012" cy="1384995"/>
          </a:xfrm>
          <a:prstGeom prst="rect">
            <a:avLst/>
          </a:prstGeom>
          <a:noFill/>
        </p:spPr>
        <p:txBody>
          <a:bodyPr wrap="square" rtlCol="0">
            <a:spAutoFit/>
          </a:bodyPr>
          <a:lstStyle/>
          <a:p>
            <a:r>
              <a:rPr lang="en-NL" sz="2800" dirty="0">
                <a:solidFill>
                  <a:srgbClr val="FF0000"/>
                </a:solidFill>
              </a:rPr>
              <a:t>Mixedness! </a:t>
            </a:r>
          </a:p>
          <a:p>
            <a:r>
              <a:rPr lang="en-NL" sz="2800" dirty="0">
                <a:solidFill>
                  <a:srgbClr val="FF0000"/>
                </a:solidFill>
              </a:rPr>
              <a:t>Confusion! </a:t>
            </a:r>
          </a:p>
          <a:p>
            <a:r>
              <a:rPr lang="en-NL" sz="2800" dirty="0">
                <a:solidFill>
                  <a:srgbClr val="FF0000"/>
                </a:solidFill>
              </a:rPr>
              <a:t>Loss of control!</a:t>
            </a:r>
          </a:p>
        </p:txBody>
      </p:sp>
    </p:spTree>
    <p:extLst>
      <p:ext uri="{BB962C8B-B14F-4D97-AF65-F5344CB8AC3E}">
        <p14:creationId xmlns:p14="http://schemas.microsoft.com/office/powerpoint/2010/main" val="271731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66E2-47DF-847B-BEC2-849BF49D7E83}"/>
              </a:ext>
            </a:extLst>
          </p:cNvPr>
          <p:cNvSpPr>
            <a:spLocks noGrp="1"/>
          </p:cNvSpPr>
          <p:nvPr>
            <p:ph type="title"/>
          </p:nvPr>
        </p:nvSpPr>
        <p:spPr/>
        <p:txBody>
          <a:bodyPr/>
          <a:lstStyle/>
          <a:p>
            <a:r>
              <a:rPr lang="en-NL" dirty="0"/>
              <a:t>Contemporary tenure in South Asia</a:t>
            </a:r>
          </a:p>
        </p:txBody>
      </p:sp>
      <p:sp>
        <p:nvSpPr>
          <p:cNvPr id="3" name="Content Placeholder 2">
            <a:extLst>
              <a:ext uri="{FF2B5EF4-FFF2-40B4-BE49-F238E27FC236}">
                <a16:creationId xmlns:a16="http://schemas.microsoft.com/office/drawing/2014/main" id="{566AA5A8-C553-99C9-C57E-AF21B4A02426}"/>
              </a:ext>
            </a:extLst>
          </p:cNvPr>
          <p:cNvSpPr>
            <a:spLocks noGrp="1"/>
          </p:cNvSpPr>
          <p:nvPr>
            <p:ph idx="1"/>
          </p:nvPr>
        </p:nvSpPr>
        <p:spPr>
          <a:xfrm>
            <a:off x="838200" y="1816941"/>
            <a:ext cx="6219825" cy="4351338"/>
          </a:xfrm>
        </p:spPr>
        <p:txBody>
          <a:bodyPr/>
          <a:lstStyle/>
          <a:p>
            <a:r>
              <a:rPr lang="en-NL" dirty="0"/>
              <a:t>A coastline (beach and waters) divided according to customary tenure</a:t>
            </a:r>
          </a:p>
          <a:p>
            <a:r>
              <a:rPr lang="en-NL" dirty="0"/>
              <a:t>But customary tenure is not recognized by governments</a:t>
            </a:r>
          </a:p>
          <a:p>
            <a:r>
              <a:rPr lang="en-NL" dirty="0"/>
              <a:t>That have introduced new systems of rights (but frequently not implementing them properly).</a:t>
            </a:r>
          </a:p>
          <a:p>
            <a:r>
              <a:rPr lang="en-NL" dirty="0"/>
              <a:t>Role of international law</a:t>
            </a:r>
          </a:p>
        </p:txBody>
      </p:sp>
      <p:pic>
        <p:nvPicPr>
          <p:cNvPr id="4" name="Picture 5" descr="ICSF - YouTube">
            <a:extLst>
              <a:ext uri="{FF2B5EF4-FFF2-40B4-BE49-F238E27FC236}">
                <a16:creationId xmlns:a16="http://schemas.microsoft.com/office/drawing/2014/main" id="{DEC64A3F-0F77-ABE5-0F75-467C4C44CB4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655832" y="450056"/>
            <a:ext cx="1155699" cy="1155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E0B318-EB96-B66F-757E-25818839F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9067" y="3612775"/>
            <a:ext cx="2147914" cy="232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picture containing table&#10;&#10;Description automatically generated">
            <a:extLst>
              <a:ext uri="{FF2B5EF4-FFF2-40B4-BE49-F238E27FC236}">
                <a16:creationId xmlns:a16="http://schemas.microsoft.com/office/drawing/2014/main" id="{0CB4A9FC-2064-5965-1672-FD6EFFC295D5}"/>
              </a:ext>
            </a:extLst>
          </p:cNvPr>
          <p:cNvPicPr>
            <a:picLocks noChangeAspect="1"/>
          </p:cNvPicPr>
          <p:nvPr/>
        </p:nvPicPr>
        <p:blipFill>
          <a:blip r:embed="rId5"/>
          <a:stretch>
            <a:fillRect/>
          </a:stretch>
        </p:blipFill>
        <p:spPr>
          <a:xfrm>
            <a:off x="9094176" y="1825625"/>
            <a:ext cx="1831592" cy="4667250"/>
          </a:xfrm>
          <a:prstGeom prst="rect">
            <a:avLst/>
          </a:prstGeom>
        </p:spPr>
      </p:pic>
      <p:sp>
        <p:nvSpPr>
          <p:cNvPr id="8" name="Right Arrow 7">
            <a:extLst>
              <a:ext uri="{FF2B5EF4-FFF2-40B4-BE49-F238E27FC236}">
                <a16:creationId xmlns:a16="http://schemas.microsoft.com/office/drawing/2014/main" id="{13911763-133E-5305-480C-16209305FB9A}"/>
              </a:ext>
            </a:extLst>
          </p:cNvPr>
          <p:cNvSpPr/>
          <p:nvPr/>
        </p:nvSpPr>
        <p:spPr>
          <a:xfrm>
            <a:off x="8641976" y="4392706"/>
            <a:ext cx="452200" cy="215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7C20B7DC-4F4F-6159-3B1E-7D81C285C7F3}"/>
              </a:ext>
            </a:extLst>
          </p:cNvPr>
          <p:cNvSpPr txBox="1"/>
          <p:nvPr/>
        </p:nvSpPr>
        <p:spPr>
          <a:xfrm>
            <a:off x="7449671" y="5934634"/>
            <a:ext cx="1192305" cy="307777"/>
          </a:xfrm>
          <a:prstGeom prst="rect">
            <a:avLst/>
          </a:prstGeom>
          <a:noFill/>
        </p:spPr>
        <p:txBody>
          <a:bodyPr wrap="square" rtlCol="0">
            <a:spAutoFit/>
          </a:bodyPr>
          <a:lstStyle/>
          <a:p>
            <a:r>
              <a:rPr lang="en-NL" sz="1400" dirty="0"/>
              <a:t>SE India</a:t>
            </a:r>
          </a:p>
        </p:txBody>
      </p:sp>
    </p:spTree>
    <p:extLst>
      <p:ext uri="{BB962C8B-B14F-4D97-AF65-F5344CB8AC3E}">
        <p14:creationId xmlns:p14="http://schemas.microsoft.com/office/powerpoint/2010/main" val="171751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D041-264E-FB93-B08B-DFDBA613A4CF}"/>
              </a:ext>
            </a:extLst>
          </p:cNvPr>
          <p:cNvSpPr>
            <a:spLocks noGrp="1"/>
          </p:cNvSpPr>
          <p:nvPr>
            <p:ph type="title"/>
          </p:nvPr>
        </p:nvSpPr>
        <p:spPr/>
        <p:txBody>
          <a:bodyPr/>
          <a:lstStyle/>
          <a:p>
            <a:r>
              <a:rPr lang="en-NL" dirty="0"/>
              <a:t>Customary marine tenure in South Asia</a:t>
            </a:r>
          </a:p>
        </p:txBody>
      </p:sp>
      <p:sp>
        <p:nvSpPr>
          <p:cNvPr id="3" name="Content Placeholder 2">
            <a:extLst>
              <a:ext uri="{FF2B5EF4-FFF2-40B4-BE49-F238E27FC236}">
                <a16:creationId xmlns:a16="http://schemas.microsoft.com/office/drawing/2014/main" id="{474AA0FB-E349-FD37-B551-97518B9D1DA5}"/>
              </a:ext>
            </a:extLst>
          </p:cNvPr>
          <p:cNvSpPr>
            <a:spLocks noGrp="1"/>
          </p:cNvSpPr>
          <p:nvPr>
            <p:ph idx="1"/>
          </p:nvPr>
        </p:nvSpPr>
        <p:spPr>
          <a:xfrm>
            <a:off x="838200" y="1758156"/>
            <a:ext cx="7019925" cy="4351338"/>
          </a:xfrm>
        </p:spPr>
        <p:txBody>
          <a:bodyPr>
            <a:normAutofit fontScale="92500" lnSpcReduction="10000"/>
          </a:bodyPr>
          <a:lstStyle/>
          <a:p>
            <a:r>
              <a:rPr lang="en-NL" i="1" dirty="0"/>
              <a:t>Ur Panchayat </a:t>
            </a:r>
            <a:r>
              <a:rPr lang="en-NL" dirty="0"/>
              <a:t>(village council) claim tenure over coastal land &amp; water</a:t>
            </a:r>
          </a:p>
          <a:p>
            <a:r>
              <a:rPr lang="en-NL" dirty="0"/>
              <a:t>All adult fishers are represented in the village council:</a:t>
            </a:r>
          </a:p>
          <a:p>
            <a:pPr lvl="1"/>
            <a:r>
              <a:rPr lang="en-GB" dirty="0"/>
              <a:t>T</a:t>
            </a:r>
            <a:r>
              <a:rPr lang="en-NL" dirty="0"/>
              <a:t>ake part in decision-making (panchayat meetings)</a:t>
            </a:r>
          </a:p>
          <a:p>
            <a:pPr lvl="1"/>
            <a:r>
              <a:rPr lang="en-NL" dirty="0"/>
              <a:t>Pay taxes</a:t>
            </a:r>
          </a:p>
          <a:p>
            <a:pPr lvl="1"/>
            <a:r>
              <a:rPr lang="en-NL" dirty="0"/>
              <a:t>Take care of religious obligations</a:t>
            </a:r>
          </a:p>
          <a:p>
            <a:pPr lvl="1"/>
            <a:r>
              <a:rPr lang="en-NL" dirty="0"/>
              <a:t>Implement fishing rules at sea</a:t>
            </a:r>
          </a:p>
          <a:p>
            <a:pPr lvl="1"/>
            <a:r>
              <a:rPr lang="en-NL" dirty="0"/>
              <a:t>Catch offenders</a:t>
            </a:r>
          </a:p>
          <a:p>
            <a:pPr lvl="1"/>
            <a:r>
              <a:rPr lang="en-NL" dirty="0"/>
              <a:t>Defend village territory</a:t>
            </a:r>
          </a:p>
          <a:p>
            <a:pPr lvl="1"/>
            <a:r>
              <a:rPr lang="en-NL" dirty="0"/>
              <a:t>Regulate migration</a:t>
            </a:r>
          </a:p>
          <a:p>
            <a:pPr lvl="1"/>
            <a:r>
              <a:rPr lang="en-NL" dirty="0"/>
              <a:t>Regulate marketing</a:t>
            </a:r>
          </a:p>
          <a:p>
            <a:endParaRPr lang="en-NL" dirty="0"/>
          </a:p>
          <a:p>
            <a:endParaRPr lang="en-NL" dirty="0"/>
          </a:p>
        </p:txBody>
      </p:sp>
      <p:pic>
        <p:nvPicPr>
          <p:cNvPr id="4" name="Picture 2" descr="chennai april 2009 108">
            <a:extLst>
              <a:ext uri="{FF2B5EF4-FFF2-40B4-BE49-F238E27FC236}">
                <a16:creationId xmlns:a16="http://schemas.microsoft.com/office/drawing/2014/main" id="{06CC2CCD-2B7F-7B54-EB20-A879EA97C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064" y="2265882"/>
            <a:ext cx="2435053" cy="182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CSF - YouTube">
            <a:extLst>
              <a:ext uri="{FF2B5EF4-FFF2-40B4-BE49-F238E27FC236}">
                <a16:creationId xmlns:a16="http://schemas.microsoft.com/office/drawing/2014/main" id="{7C64082C-F273-14D9-555A-96979ADB46F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photos werk maarten\chennai april 2009\chennai april 2009 075.jpg">
            <a:extLst>
              <a:ext uri="{FF2B5EF4-FFF2-40B4-BE49-F238E27FC236}">
                <a16:creationId xmlns:a16="http://schemas.microsoft.com/office/drawing/2014/main" id="{F355EEAD-3626-7C9E-92FE-DCD597FC9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7064" y="4351316"/>
            <a:ext cx="2435053" cy="182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00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92FD-7EB7-5671-807C-6D19405437AF}"/>
              </a:ext>
            </a:extLst>
          </p:cNvPr>
          <p:cNvSpPr>
            <a:spLocks noGrp="1"/>
          </p:cNvSpPr>
          <p:nvPr>
            <p:ph type="title"/>
          </p:nvPr>
        </p:nvSpPr>
        <p:spPr/>
        <p:txBody>
          <a:bodyPr/>
          <a:lstStyle/>
          <a:p>
            <a:r>
              <a:rPr lang="en-NL" dirty="0"/>
              <a:t>Conditions for successful tenure</a:t>
            </a:r>
          </a:p>
        </p:txBody>
      </p:sp>
      <p:sp>
        <p:nvSpPr>
          <p:cNvPr id="3" name="Content Placeholder 2">
            <a:extLst>
              <a:ext uri="{FF2B5EF4-FFF2-40B4-BE49-F238E27FC236}">
                <a16:creationId xmlns:a16="http://schemas.microsoft.com/office/drawing/2014/main" id="{8E88499F-D621-1399-7983-345BD8BC4395}"/>
              </a:ext>
            </a:extLst>
          </p:cNvPr>
          <p:cNvSpPr>
            <a:spLocks noGrp="1"/>
          </p:cNvSpPr>
          <p:nvPr>
            <p:ph idx="1"/>
          </p:nvPr>
        </p:nvSpPr>
        <p:spPr>
          <a:xfrm>
            <a:off x="7724777" y="5214936"/>
            <a:ext cx="3876675" cy="862013"/>
          </a:xfrm>
        </p:spPr>
        <p:txBody>
          <a:bodyPr/>
          <a:lstStyle/>
          <a:p>
            <a:pPr marL="0" indent="0">
              <a:buNone/>
            </a:pPr>
            <a:r>
              <a:rPr lang="en-NL" dirty="0"/>
              <a:t>‘Nestedness’ is crucial!</a:t>
            </a:r>
          </a:p>
        </p:txBody>
      </p:sp>
      <p:pic>
        <p:nvPicPr>
          <p:cNvPr id="5" name="Picture 4">
            <a:extLst>
              <a:ext uri="{FF2B5EF4-FFF2-40B4-BE49-F238E27FC236}">
                <a16:creationId xmlns:a16="http://schemas.microsoft.com/office/drawing/2014/main" id="{497C76BF-D403-CB0F-B4BA-CBF18CBF3188}"/>
              </a:ext>
            </a:extLst>
          </p:cNvPr>
          <p:cNvPicPr>
            <a:picLocks noChangeAspect="1"/>
          </p:cNvPicPr>
          <p:nvPr/>
        </p:nvPicPr>
        <p:blipFill>
          <a:blip r:embed="rId2"/>
          <a:stretch>
            <a:fillRect/>
          </a:stretch>
        </p:blipFill>
        <p:spPr>
          <a:xfrm>
            <a:off x="3981452" y="2094796"/>
            <a:ext cx="6991350" cy="2943358"/>
          </a:xfrm>
          <a:prstGeom prst="rect">
            <a:avLst/>
          </a:prstGeom>
        </p:spPr>
      </p:pic>
      <p:pic>
        <p:nvPicPr>
          <p:cNvPr id="6" name="Picture 5">
            <a:extLst>
              <a:ext uri="{FF2B5EF4-FFF2-40B4-BE49-F238E27FC236}">
                <a16:creationId xmlns:a16="http://schemas.microsoft.com/office/drawing/2014/main" id="{AF93E5B8-7705-6A7C-4E5C-7E1DCFC491A9}"/>
              </a:ext>
            </a:extLst>
          </p:cNvPr>
          <p:cNvPicPr>
            <a:picLocks noChangeAspect="1"/>
          </p:cNvPicPr>
          <p:nvPr/>
        </p:nvPicPr>
        <p:blipFill>
          <a:blip r:embed="rId3"/>
          <a:stretch>
            <a:fillRect/>
          </a:stretch>
        </p:blipFill>
        <p:spPr>
          <a:xfrm>
            <a:off x="1343390" y="2691829"/>
            <a:ext cx="1561373" cy="2346325"/>
          </a:xfrm>
          <a:prstGeom prst="rect">
            <a:avLst/>
          </a:prstGeom>
        </p:spPr>
      </p:pic>
      <p:sp>
        <p:nvSpPr>
          <p:cNvPr id="7" name="TextBox 6">
            <a:extLst>
              <a:ext uri="{FF2B5EF4-FFF2-40B4-BE49-F238E27FC236}">
                <a16:creationId xmlns:a16="http://schemas.microsoft.com/office/drawing/2014/main" id="{F56F0265-5352-2F09-F3A7-A91F90FFB792}"/>
              </a:ext>
            </a:extLst>
          </p:cNvPr>
          <p:cNvSpPr txBox="1"/>
          <p:nvPr/>
        </p:nvSpPr>
        <p:spPr>
          <a:xfrm>
            <a:off x="1343390" y="5072930"/>
            <a:ext cx="2638062" cy="646331"/>
          </a:xfrm>
          <a:prstGeom prst="rect">
            <a:avLst/>
          </a:prstGeom>
          <a:noFill/>
        </p:spPr>
        <p:txBody>
          <a:bodyPr wrap="square" rtlCol="0">
            <a:spAutoFit/>
          </a:bodyPr>
          <a:lstStyle/>
          <a:p>
            <a:r>
              <a:rPr lang="en-NL" dirty="0"/>
              <a:t>Elinor Ostrom</a:t>
            </a:r>
          </a:p>
          <a:p>
            <a:r>
              <a:rPr lang="en-NL" dirty="0"/>
              <a:t>1933-2012</a:t>
            </a:r>
          </a:p>
        </p:txBody>
      </p:sp>
      <p:pic>
        <p:nvPicPr>
          <p:cNvPr id="8" name="Picture 5" descr="ICSF - YouTube">
            <a:extLst>
              <a:ext uri="{FF2B5EF4-FFF2-40B4-BE49-F238E27FC236}">
                <a16:creationId xmlns:a16="http://schemas.microsoft.com/office/drawing/2014/main" id="{BD979D3A-805B-2BEA-2136-F24F35C276C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388231" y="450056"/>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3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6DF-49B4-F19A-DA91-294FA873F2F7}"/>
              </a:ext>
            </a:extLst>
          </p:cNvPr>
          <p:cNvSpPr>
            <a:spLocks noGrp="1"/>
          </p:cNvSpPr>
          <p:nvPr>
            <p:ph type="title"/>
          </p:nvPr>
        </p:nvSpPr>
        <p:spPr/>
        <p:txBody>
          <a:bodyPr/>
          <a:lstStyle/>
          <a:p>
            <a:r>
              <a:rPr lang="en-NL" dirty="0"/>
              <a:t>Features of governmental tenure</a:t>
            </a:r>
          </a:p>
        </p:txBody>
      </p:sp>
      <p:sp>
        <p:nvSpPr>
          <p:cNvPr id="3" name="Content Placeholder 2">
            <a:extLst>
              <a:ext uri="{FF2B5EF4-FFF2-40B4-BE49-F238E27FC236}">
                <a16:creationId xmlns:a16="http://schemas.microsoft.com/office/drawing/2014/main" id="{D768CA83-DB83-37B4-B1F5-6E41855E34CF}"/>
              </a:ext>
            </a:extLst>
          </p:cNvPr>
          <p:cNvSpPr>
            <a:spLocks noGrp="1"/>
          </p:cNvSpPr>
          <p:nvPr>
            <p:ph idx="1"/>
          </p:nvPr>
        </p:nvSpPr>
        <p:spPr>
          <a:xfrm>
            <a:off x="838200" y="1690688"/>
            <a:ext cx="10515600" cy="4351338"/>
          </a:xfrm>
        </p:spPr>
        <p:txBody>
          <a:bodyPr>
            <a:normAutofit/>
          </a:bodyPr>
          <a:lstStyle/>
          <a:p>
            <a:pPr marL="0" indent="0">
              <a:buNone/>
            </a:pPr>
            <a:r>
              <a:rPr lang="en-NL" dirty="0"/>
              <a:t>”We are the ones to regulate fisheries.”</a:t>
            </a:r>
          </a:p>
          <a:p>
            <a:r>
              <a:rPr lang="en-NL" dirty="0"/>
              <a:t>ID-cards and registration of craft</a:t>
            </a:r>
          </a:p>
          <a:p>
            <a:r>
              <a:rPr lang="en-NL" dirty="0"/>
              <a:t>Preferential fishing zones</a:t>
            </a:r>
          </a:p>
          <a:p>
            <a:r>
              <a:rPr lang="en-NL" dirty="0"/>
              <a:t>Prohibited gears </a:t>
            </a:r>
          </a:p>
          <a:p>
            <a:r>
              <a:rPr lang="en-NL" dirty="0"/>
              <a:t>Rights to living space along shores</a:t>
            </a:r>
          </a:p>
          <a:p>
            <a:endParaRPr lang="en-NL" dirty="0"/>
          </a:p>
          <a:p>
            <a:r>
              <a:rPr lang="en-NL" dirty="0"/>
              <a:t>But governments are based far away </a:t>
            </a:r>
          </a:p>
          <a:p>
            <a:r>
              <a:rPr lang="en-NL" dirty="0"/>
              <a:t>And other interests are emerging</a:t>
            </a:r>
          </a:p>
          <a:p>
            <a:endParaRPr lang="en-NL" dirty="0"/>
          </a:p>
        </p:txBody>
      </p:sp>
      <p:pic>
        <p:nvPicPr>
          <p:cNvPr id="4" name="Picture 5" descr="ICSF - YouTube">
            <a:extLst>
              <a:ext uri="{FF2B5EF4-FFF2-40B4-BE49-F238E27FC236}">
                <a16:creationId xmlns:a16="http://schemas.microsoft.com/office/drawing/2014/main" id="{56CC47E5-08C4-DC1D-F018-FB72C49E9DA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rameswaram ad office 18-09-07, 2007  002">
            <a:extLst>
              <a:ext uri="{FF2B5EF4-FFF2-40B4-BE49-F238E27FC236}">
                <a16:creationId xmlns:a16="http://schemas.microsoft.com/office/drawing/2014/main" id="{E14B52B1-79A8-AD81-B595-90ECA9CEF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557" y="1995488"/>
            <a:ext cx="2414187" cy="181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rameswaram ad office 18-09-07, 2007 004">
            <a:extLst>
              <a:ext uri="{FF2B5EF4-FFF2-40B4-BE49-F238E27FC236}">
                <a16:creationId xmlns:a16="http://schemas.microsoft.com/office/drawing/2014/main" id="{389B4F2D-4505-8314-5BA8-835484EAC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0549" y="3429000"/>
            <a:ext cx="2157486" cy="162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38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968" y="2365822"/>
            <a:ext cx="3282706" cy="299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73969" y="2365822"/>
            <a:ext cx="3096344" cy="2031325"/>
          </a:xfrm>
          <a:prstGeom prst="rect">
            <a:avLst/>
          </a:prstGeom>
          <a:noFill/>
        </p:spPr>
        <p:txBody>
          <a:bodyPr wrap="square" rtlCol="0">
            <a:spAutoFit/>
          </a:bodyPr>
          <a:lstStyle/>
          <a:p>
            <a:pPr algn="ctr"/>
            <a:r>
              <a:rPr lang="nl-NL" dirty="0">
                <a:latin typeface="Arial Unicode MS" panose="020B0604020202020204" pitchFamily="34" charset="-128"/>
                <a:ea typeface="Arial Unicode MS" panose="020B0604020202020204" pitchFamily="34" charset="-128"/>
                <a:cs typeface="Arial Unicode MS" panose="020B0604020202020204" pitchFamily="34" charset="-128"/>
              </a:rPr>
              <a:t>International </a:t>
            </a:r>
            <a:r>
              <a:rPr lang="nl-NL" dirty="0" err="1">
                <a:latin typeface="Arial Unicode MS" panose="020B0604020202020204" pitchFamily="34" charset="-128"/>
                <a:ea typeface="Arial Unicode MS" panose="020B0604020202020204" pitchFamily="34" charset="-128"/>
                <a:cs typeface="Arial Unicode MS" panose="020B0604020202020204" pitchFamily="34" charset="-128"/>
              </a:rPr>
              <a:t>law</a:t>
            </a:r>
            <a:endParaRPr lang="nl-NL"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nl-NL" dirty="0">
                <a:latin typeface="Arial Unicode MS" panose="020B0604020202020204" pitchFamily="34" charset="-128"/>
                <a:ea typeface="Arial Unicode MS" panose="020B0604020202020204" pitchFamily="34" charset="-128"/>
                <a:cs typeface="Arial Unicode MS" panose="020B0604020202020204" pitchFamily="34" charset="-128"/>
              </a:rPr>
              <a:t>________________</a:t>
            </a:r>
          </a:p>
          <a:p>
            <a:pPr algn="ctr"/>
            <a:endParaRPr lang="nl-NL"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nl-NL" dirty="0">
                <a:latin typeface="Arial Unicode MS" panose="020B0604020202020204" pitchFamily="34" charset="-128"/>
                <a:ea typeface="Arial Unicode MS" panose="020B0604020202020204" pitchFamily="34" charset="-128"/>
                <a:cs typeface="Arial Unicode MS" panose="020B0604020202020204" pitchFamily="34" charset="-128"/>
              </a:rPr>
              <a:t>National </a:t>
            </a:r>
            <a:r>
              <a:rPr lang="nl-NL" dirty="0" err="1">
                <a:latin typeface="Arial Unicode MS" panose="020B0604020202020204" pitchFamily="34" charset="-128"/>
                <a:ea typeface="Arial Unicode MS" panose="020B0604020202020204" pitchFamily="34" charset="-128"/>
                <a:cs typeface="Arial Unicode MS" panose="020B0604020202020204" pitchFamily="34" charset="-128"/>
              </a:rPr>
              <a:t>law</a:t>
            </a:r>
            <a:endParaRPr lang="nl-NL"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nl-NL" dirty="0">
                <a:latin typeface="Arial Unicode MS" panose="020B0604020202020204" pitchFamily="34" charset="-128"/>
                <a:ea typeface="Arial Unicode MS" panose="020B0604020202020204" pitchFamily="34" charset="-128"/>
                <a:cs typeface="Arial Unicode MS" panose="020B0604020202020204" pitchFamily="34" charset="-128"/>
              </a:rPr>
              <a:t>________________</a:t>
            </a:r>
          </a:p>
          <a:p>
            <a:pPr algn="ctr"/>
            <a:endParaRPr lang="nl-NL"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nl-NL" dirty="0" err="1">
                <a:latin typeface="Arial Unicode MS" panose="020B0604020202020204" pitchFamily="34" charset="-128"/>
                <a:ea typeface="Arial Unicode MS" panose="020B0604020202020204" pitchFamily="34" charset="-128"/>
                <a:cs typeface="Arial Unicode MS" panose="020B0604020202020204" pitchFamily="34" charset="-128"/>
              </a:rPr>
              <a:t>Local</a:t>
            </a:r>
            <a:r>
              <a:rPr lang="nl-NL"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nl-NL" dirty="0" err="1">
                <a:latin typeface="Arial Unicode MS" panose="020B0604020202020204" pitchFamily="34" charset="-128"/>
                <a:ea typeface="Arial Unicode MS" panose="020B0604020202020204" pitchFamily="34" charset="-128"/>
                <a:cs typeface="Arial Unicode MS" panose="020B0604020202020204" pitchFamily="34" charset="-128"/>
              </a:rPr>
              <a:t>law</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TextBox 5"/>
          <p:cNvSpPr txBox="1"/>
          <p:nvPr/>
        </p:nvSpPr>
        <p:spPr>
          <a:xfrm>
            <a:off x="2855640" y="1412776"/>
            <a:ext cx="2880320" cy="400110"/>
          </a:xfrm>
          <a:prstGeom prst="rect">
            <a:avLst/>
          </a:prstGeom>
          <a:noFill/>
        </p:spPr>
        <p:txBody>
          <a:bodyPr wrap="square" rtlCol="0">
            <a:spAutoFit/>
          </a:bodyPr>
          <a:lstStyle/>
          <a:p>
            <a:r>
              <a:rPr lang="nl-NL" sz="2000" i="1" dirty="0" err="1"/>
              <a:t>Vertical</a:t>
            </a:r>
            <a:r>
              <a:rPr lang="nl-NL" sz="2000" i="1" dirty="0"/>
              <a:t> </a:t>
            </a:r>
            <a:r>
              <a:rPr lang="nl-NL" sz="2000" i="1" dirty="0" err="1"/>
              <a:t>fragmentation</a:t>
            </a:r>
            <a:endParaRPr lang="en-GB" sz="2000" i="1" dirty="0"/>
          </a:p>
        </p:txBody>
      </p:sp>
      <p:sp>
        <p:nvSpPr>
          <p:cNvPr id="8" name="TextBox 7"/>
          <p:cNvSpPr txBox="1"/>
          <p:nvPr/>
        </p:nvSpPr>
        <p:spPr>
          <a:xfrm>
            <a:off x="6168008" y="1416169"/>
            <a:ext cx="2880320" cy="400110"/>
          </a:xfrm>
          <a:prstGeom prst="rect">
            <a:avLst/>
          </a:prstGeom>
          <a:noFill/>
        </p:spPr>
        <p:txBody>
          <a:bodyPr wrap="square" rtlCol="0">
            <a:spAutoFit/>
          </a:bodyPr>
          <a:lstStyle/>
          <a:p>
            <a:r>
              <a:rPr lang="nl-NL" sz="2000" i="1" dirty="0" err="1"/>
              <a:t>Horizontal</a:t>
            </a:r>
            <a:r>
              <a:rPr lang="nl-NL" sz="2000" i="1" dirty="0"/>
              <a:t> </a:t>
            </a:r>
            <a:r>
              <a:rPr lang="nl-NL" sz="2000" i="1" dirty="0" err="1"/>
              <a:t>fragmentation</a:t>
            </a:r>
            <a:endParaRPr lang="en-GB" sz="2000" i="1" dirty="0"/>
          </a:p>
        </p:txBody>
      </p:sp>
      <p:sp>
        <p:nvSpPr>
          <p:cNvPr id="3" name="TextBox 2">
            <a:extLst>
              <a:ext uri="{FF2B5EF4-FFF2-40B4-BE49-F238E27FC236}">
                <a16:creationId xmlns:a16="http://schemas.microsoft.com/office/drawing/2014/main" id="{3C3051E2-BD1B-A648-8488-B8593F6BEA97}"/>
              </a:ext>
            </a:extLst>
          </p:cNvPr>
          <p:cNvSpPr txBox="1"/>
          <p:nvPr/>
        </p:nvSpPr>
        <p:spPr>
          <a:xfrm>
            <a:off x="1541505" y="567452"/>
            <a:ext cx="8798011" cy="584775"/>
          </a:xfrm>
          <a:prstGeom prst="rect">
            <a:avLst/>
          </a:prstGeom>
          <a:noFill/>
        </p:spPr>
        <p:txBody>
          <a:bodyPr wrap="square" rtlCol="0">
            <a:spAutoFit/>
          </a:bodyPr>
          <a:lstStyle/>
          <a:p>
            <a:r>
              <a:rPr lang="en-NL" sz="3200" dirty="0"/>
              <a:t>Fragmentation of tenure:</a:t>
            </a:r>
          </a:p>
        </p:txBody>
      </p:sp>
      <p:pic>
        <p:nvPicPr>
          <p:cNvPr id="9" name="Picture 5" descr="ICSF - YouTube">
            <a:extLst>
              <a:ext uri="{FF2B5EF4-FFF2-40B4-BE49-F238E27FC236}">
                <a16:creationId xmlns:a16="http://schemas.microsoft.com/office/drawing/2014/main" id="{4D594F58-9A0A-28AB-7136-DDB2600EDE4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77CFC3-2E96-A208-49D2-CABCEEE071B5}"/>
              </a:ext>
            </a:extLst>
          </p:cNvPr>
          <p:cNvSpPr txBox="1"/>
          <p:nvPr/>
        </p:nvSpPr>
        <p:spPr>
          <a:xfrm>
            <a:off x="1541505" y="5585254"/>
            <a:ext cx="5786052" cy="461665"/>
          </a:xfrm>
          <a:prstGeom prst="rect">
            <a:avLst/>
          </a:prstGeom>
          <a:noFill/>
        </p:spPr>
        <p:txBody>
          <a:bodyPr wrap="square" rtlCol="0">
            <a:spAutoFit/>
          </a:bodyPr>
          <a:lstStyle/>
          <a:p>
            <a:r>
              <a:rPr lang="en-NL" sz="2400" dirty="0"/>
              <a:t>Fragmentation causes loss of control</a:t>
            </a:r>
          </a:p>
        </p:txBody>
      </p:sp>
    </p:spTree>
    <p:extLst>
      <p:ext uri="{BB962C8B-B14F-4D97-AF65-F5344CB8AC3E}">
        <p14:creationId xmlns:p14="http://schemas.microsoft.com/office/powerpoint/2010/main" val="178814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ECB7-B615-1942-BFF5-A65B48A88798}"/>
              </a:ext>
            </a:extLst>
          </p:cNvPr>
          <p:cNvSpPr>
            <a:spLocks noGrp="1"/>
          </p:cNvSpPr>
          <p:nvPr>
            <p:ph type="title"/>
          </p:nvPr>
        </p:nvSpPr>
        <p:spPr/>
        <p:txBody>
          <a:bodyPr/>
          <a:lstStyle/>
          <a:p>
            <a:r>
              <a:rPr lang="en-NL" dirty="0"/>
              <a:t>4. Threats to existing tenure rights</a:t>
            </a:r>
          </a:p>
        </p:txBody>
      </p:sp>
      <p:sp>
        <p:nvSpPr>
          <p:cNvPr id="3" name="Content Placeholder 2">
            <a:extLst>
              <a:ext uri="{FF2B5EF4-FFF2-40B4-BE49-F238E27FC236}">
                <a16:creationId xmlns:a16="http://schemas.microsoft.com/office/drawing/2014/main" id="{5F852754-DA25-1ABB-06A4-C939186502C2}"/>
              </a:ext>
            </a:extLst>
          </p:cNvPr>
          <p:cNvSpPr>
            <a:spLocks noGrp="1"/>
          </p:cNvSpPr>
          <p:nvPr>
            <p:ph idx="1"/>
          </p:nvPr>
        </p:nvSpPr>
        <p:spPr/>
        <p:txBody>
          <a:bodyPr>
            <a:normAutofit lnSpcReduction="10000"/>
          </a:bodyPr>
          <a:lstStyle/>
          <a:p>
            <a:r>
              <a:rPr lang="en-NL" dirty="0"/>
              <a:t>Aquaculture</a:t>
            </a:r>
          </a:p>
          <a:p>
            <a:r>
              <a:rPr lang="en-NL" dirty="0"/>
              <a:t>Tourism</a:t>
            </a:r>
          </a:p>
          <a:p>
            <a:r>
              <a:rPr lang="en-NL" dirty="0"/>
              <a:t>Mineral exploitation</a:t>
            </a:r>
          </a:p>
          <a:p>
            <a:r>
              <a:rPr lang="en-NL" dirty="0"/>
              <a:t>Harbours</a:t>
            </a:r>
          </a:p>
          <a:p>
            <a:r>
              <a:rPr lang="en-NL" dirty="0"/>
              <a:t>Industrial fisheries</a:t>
            </a:r>
          </a:p>
          <a:p>
            <a:r>
              <a:rPr lang="en-NL" dirty="0"/>
              <a:t>Effects of pollution</a:t>
            </a:r>
          </a:p>
          <a:p>
            <a:r>
              <a:rPr lang="en-NL" dirty="0"/>
              <a:t>Effects of climate change</a:t>
            </a:r>
          </a:p>
          <a:p>
            <a:endParaRPr lang="en-NL" dirty="0"/>
          </a:p>
          <a:p>
            <a:r>
              <a:rPr lang="en-NL" dirty="0"/>
              <a:t>Disinterested government</a:t>
            </a:r>
          </a:p>
          <a:p>
            <a:endParaRPr lang="en-NL" dirty="0"/>
          </a:p>
        </p:txBody>
      </p:sp>
      <p:pic>
        <p:nvPicPr>
          <p:cNvPr id="4" name="Picture 3">
            <a:extLst>
              <a:ext uri="{FF2B5EF4-FFF2-40B4-BE49-F238E27FC236}">
                <a16:creationId xmlns:a16="http://schemas.microsoft.com/office/drawing/2014/main" id="{66D66932-14CC-74C0-8031-D78A21D38556}"/>
              </a:ext>
            </a:extLst>
          </p:cNvPr>
          <p:cNvPicPr>
            <a:picLocks noChangeAspect="1"/>
          </p:cNvPicPr>
          <p:nvPr/>
        </p:nvPicPr>
        <p:blipFill>
          <a:blip r:embed="rId2"/>
          <a:stretch>
            <a:fillRect/>
          </a:stretch>
        </p:blipFill>
        <p:spPr>
          <a:xfrm>
            <a:off x="6491287" y="2420938"/>
            <a:ext cx="3238500" cy="2501900"/>
          </a:xfrm>
          <a:prstGeom prst="rect">
            <a:avLst/>
          </a:prstGeom>
        </p:spPr>
      </p:pic>
      <p:pic>
        <p:nvPicPr>
          <p:cNvPr id="5" name="Picture 5" descr="ICSF - YouTube">
            <a:extLst>
              <a:ext uri="{FF2B5EF4-FFF2-40B4-BE49-F238E27FC236}">
                <a16:creationId xmlns:a16="http://schemas.microsoft.com/office/drawing/2014/main" id="{83C84B15-77CC-B466-7B96-9A1929A4EF9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88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2697-F7CB-C4B1-059D-DF88F700E0B9}"/>
              </a:ext>
            </a:extLst>
          </p:cNvPr>
          <p:cNvSpPr>
            <a:spLocks noGrp="1"/>
          </p:cNvSpPr>
          <p:nvPr>
            <p:ph type="title"/>
          </p:nvPr>
        </p:nvSpPr>
        <p:spPr/>
        <p:txBody>
          <a:bodyPr/>
          <a:lstStyle/>
          <a:p>
            <a:r>
              <a:rPr lang="en-NL" dirty="0"/>
              <a:t>5. ‘Fixing’ problems of tenure</a:t>
            </a:r>
          </a:p>
        </p:txBody>
      </p:sp>
      <p:sp>
        <p:nvSpPr>
          <p:cNvPr id="3" name="Content Placeholder 2">
            <a:extLst>
              <a:ext uri="{FF2B5EF4-FFF2-40B4-BE49-F238E27FC236}">
                <a16:creationId xmlns:a16="http://schemas.microsoft.com/office/drawing/2014/main" id="{BCD3B5B5-318A-BAAF-D552-786E52F29F3E}"/>
              </a:ext>
            </a:extLst>
          </p:cNvPr>
          <p:cNvSpPr>
            <a:spLocks noGrp="1"/>
          </p:cNvSpPr>
          <p:nvPr>
            <p:ph idx="1"/>
          </p:nvPr>
        </p:nvSpPr>
        <p:spPr>
          <a:xfrm>
            <a:off x="838200" y="1825625"/>
            <a:ext cx="5019675" cy="4351338"/>
          </a:xfrm>
        </p:spPr>
        <p:txBody>
          <a:bodyPr>
            <a:normAutofit/>
          </a:bodyPr>
          <a:lstStyle/>
          <a:p>
            <a:pPr marL="514350" indent="-514350">
              <a:buFont typeface="+mj-lt"/>
              <a:buAutoNum type="arabicPeriod"/>
            </a:pPr>
            <a:r>
              <a:rPr lang="en-NL" dirty="0"/>
              <a:t>Make clear the contribution of fisheries to food security and employment</a:t>
            </a:r>
          </a:p>
          <a:p>
            <a:pPr marL="514350" indent="-514350">
              <a:buFont typeface="+mj-lt"/>
              <a:buAutoNum type="arabicPeriod"/>
            </a:pPr>
            <a:r>
              <a:rPr lang="en-NL" dirty="0"/>
              <a:t>Seek local control</a:t>
            </a:r>
          </a:p>
          <a:p>
            <a:pPr marL="514350" indent="-514350">
              <a:buFont typeface="+mj-lt"/>
              <a:buAutoNum type="arabicPeriod"/>
            </a:pPr>
            <a:r>
              <a:rPr lang="en-NL" dirty="0"/>
              <a:t>Visibilize customary tenure</a:t>
            </a:r>
          </a:p>
          <a:p>
            <a:pPr marL="514350" indent="-514350">
              <a:buFont typeface="+mj-lt"/>
              <a:buAutoNum type="arabicPeriod"/>
            </a:pPr>
            <a:r>
              <a:rPr lang="en-NL" dirty="0"/>
              <a:t>Find allies</a:t>
            </a:r>
          </a:p>
          <a:p>
            <a:pPr marL="514350" indent="-514350">
              <a:buFont typeface="+mj-lt"/>
              <a:buAutoNum type="arabicPeriod"/>
            </a:pPr>
            <a:r>
              <a:rPr lang="en-NL" dirty="0"/>
              <a:t>Seek coherence</a:t>
            </a:r>
          </a:p>
          <a:p>
            <a:pPr marL="514350" indent="-514350">
              <a:buFont typeface="+mj-lt"/>
              <a:buAutoNum type="arabicPeriod"/>
            </a:pPr>
            <a:r>
              <a:rPr lang="en-NL" dirty="0"/>
              <a:t>Fight for a just and sustainable tenure system</a:t>
            </a:r>
          </a:p>
          <a:p>
            <a:endParaRPr lang="en-NL" dirty="0"/>
          </a:p>
        </p:txBody>
      </p:sp>
      <p:pic>
        <p:nvPicPr>
          <p:cNvPr id="4" name="Picture 5" descr="ICSF - YouTube">
            <a:extLst>
              <a:ext uri="{FF2B5EF4-FFF2-40B4-BE49-F238E27FC236}">
                <a16:creationId xmlns:a16="http://schemas.microsoft.com/office/drawing/2014/main" id="{CAB39306-80E8-2B4D-389C-906F3EF595B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435B926-49F4-75AA-8C9F-4AFD2A382F02}"/>
              </a:ext>
            </a:extLst>
          </p:cNvPr>
          <p:cNvPicPr>
            <a:picLocks noChangeAspect="1"/>
          </p:cNvPicPr>
          <p:nvPr/>
        </p:nvPicPr>
        <p:blipFill>
          <a:blip r:embed="rId4"/>
          <a:stretch>
            <a:fillRect/>
          </a:stretch>
        </p:blipFill>
        <p:spPr>
          <a:xfrm>
            <a:off x="6932613" y="2170112"/>
            <a:ext cx="2870200" cy="2832100"/>
          </a:xfrm>
          <a:prstGeom prst="rect">
            <a:avLst/>
          </a:prstGeom>
        </p:spPr>
      </p:pic>
    </p:spTree>
    <p:extLst>
      <p:ext uri="{BB962C8B-B14F-4D97-AF65-F5344CB8AC3E}">
        <p14:creationId xmlns:p14="http://schemas.microsoft.com/office/powerpoint/2010/main" val="239143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8F8A-609E-3786-4F9E-4A3D42D23A46}"/>
              </a:ext>
            </a:extLst>
          </p:cNvPr>
          <p:cNvSpPr>
            <a:spLocks noGrp="1"/>
          </p:cNvSpPr>
          <p:nvPr>
            <p:ph type="title"/>
          </p:nvPr>
        </p:nvSpPr>
        <p:spPr/>
        <p:txBody>
          <a:bodyPr/>
          <a:lstStyle/>
          <a:p>
            <a:r>
              <a:rPr lang="en-NL" dirty="0"/>
              <a:t>6. Fighting for just tenure rights</a:t>
            </a:r>
          </a:p>
        </p:txBody>
      </p:sp>
      <p:sp>
        <p:nvSpPr>
          <p:cNvPr id="3" name="Content Placeholder 2">
            <a:extLst>
              <a:ext uri="{FF2B5EF4-FFF2-40B4-BE49-F238E27FC236}">
                <a16:creationId xmlns:a16="http://schemas.microsoft.com/office/drawing/2014/main" id="{E319A1DB-4389-9300-0E1D-2C34062C74B5}"/>
              </a:ext>
            </a:extLst>
          </p:cNvPr>
          <p:cNvSpPr>
            <a:spLocks noGrp="1"/>
          </p:cNvSpPr>
          <p:nvPr>
            <p:ph idx="1"/>
          </p:nvPr>
        </p:nvSpPr>
        <p:spPr>
          <a:xfrm>
            <a:off x="838200" y="1825625"/>
            <a:ext cx="5033963" cy="4351338"/>
          </a:xfrm>
        </p:spPr>
        <p:txBody>
          <a:bodyPr>
            <a:normAutofit/>
          </a:bodyPr>
          <a:lstStyle/>
          <a:p>
            <a:r>
              <a:rPr lang="en-NL" dirty="0"/>
              <a:t>Documenting and mapping </a:t>
            </a:r>
          </a:p>
          <a:p>
            <a:r>
              <a:rPr lang="en-NL" dirty="0"/>
              <a:t>Obtaining recognition </a:t>
            </a:r>
          </a:p>
          <a:p>
            <a:r>
              <a:rPr lang="en-NL" dirty="0"/>
              <a:t>Maintainance of tenure rights</a:t>
            </a:r>
          </a:p>
          <a:p>
            <a:r>
              <a:rPr lang="en-NL" dirty="0"/>
              <a:t>Revising tenure rights</a:t>
            </a:r>
          </a:p>
          <a:p>
            <a:r>
              <a:rPr lang="en-NL" dirty="0"/>
              <a:t>Dealing with disputes</a:t>
            </a:r>
          </a:p>
          <a:p>
            <a:endParaRPr lang="en-NL" dirty="0"/>
          </a:p>
          <a:p>
            <a:r>
              <a:rPr lang="en-NL" dirty="0"/>
              <a:t>Taking the initiative</a:t>
            </a:r>
          </a:p>
          <a:p>
            <a:r>
              <a:rPr lang="en-NL" dirty="0"/>
              <a:t>Forming alliances</a:t>
            </a:r>
          </a:p>
        </p:txBody>
      </p:sp>
      <p:pic>
        <p:nvPicPr>
          <p:cNvPr id="4" name="Picture 5" descr="ICSF - YouTube">
            <a:extLst>
              <a:ext uri="{FF2B5EF4-FFF2-40B4-BE49-F238E27FC236}">
                <a16:creationId xmlns:a16="http://schemas.microsoft.com/office/drawing/2014/main" id="{214050F3-A385-17C1-2272-8D09F642780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967E15-9071-7FB7-2042-39E217390CD5}"/>
              </a:ext>
            </a:extLst>
          </p:cNvPr>
          <p:cNvPicPr>
            <a:picLocks noChangeAspect="1"/>
          </p:cNvPicPr>
          <p:nvPr/>
        </p:nvPicPr>
        <p:blipFill>
          <a:blip r:embed="rId4"/>
          <a:stretch>
            <a:fillRect/>
          </a:stretch>
        </p:blipFill>
        <p:spPr>
          <a:xfrm>
            <a:off x="6573709" y="2632675"/>
            <a:ext cx="3644900" cy="2235200"/>
          </a:xfrm>
          <a:prstGeom prst="rect">
            <a:avLst/>
          </a:prstGeom>
        </p:spPr>
      </p:pic>
    </p:spTree>
    <p:extLst>
      <p:ext uri="{BB962C8B-B14F-4D97-AF65-F5344CB8AC3E}">
        <p14:creationId xmlns:p14="http://schemas.microsoft.com/office/powerpoint/2010/main" val="329007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D82C-5EE4-A4A1-AE8D-138B56ABE601}"/>
              </a:ext>
            </a:extLst>
          </p:cNvPr>
          <p:cNvSpPr>
            <a:spLocks noGrp="1"/>
          </p:cNvSpPr>
          <p:nvPr>
            <p:ph type="title"/>
          </p:nvPr>
        </p:nvSpPr>
        <p:spPr/>
        <p:txBody>
          <a:bodyPr/>
          <a:lstStyle/>
          <a:p>
            <a:r>
              <a:rPr lang="en-NL" dirty="0"/>
              <a:t>1. Small-scale fishers in Sri Lanka</a:t>
            </a:r>
          </a:p>
        </p:txBody>
      </p:sp>
      <p:pic>
        <p:nvPicPr>
          <p:cNvPr id="5" name="Content Placeholder 4" descr="A group of people posing for a photo&#10;&#10;Description automatically generated">
            <a:extLst>
              <a:ext uri="{FF2B5EF4-FFF2-40B4-BE49-F238E27FC236}">
                <a16:creationId xmlns:a16="http://schemas.microsoft.com/office/drawing/2014/main" id="{804A31CB-B750-3F7F-6AFA-355382498EF4}"/>
              </a:ext>
            </a:extLst>
          </p:cNvPr>
          <p:cNvPicPr>
            <a:picLocks noGrp="1" noChangeAspect="1"/>
          </p:cNvPicPr>
          <p:nvPr>
            <p:ph idx="1"/>
          </p:nvPr>
        </p:nvPicPr>
        <p:blipFill>
          <a:blip r:embed="rId2"/>
          <a:stretch>
            <a:fillRect/>
          </a:stretch>
        </p:blipFill>
        <p:spPr>
          <a:xfrm>
            <a:off x="1080557" y="2040731"/>
            <a:ext cx="2825751" cy="2119313"/>
          </a:xfrm>
        </p:spPr>
      </p:pic>
      <p:pic>
        <p:nvPicPr>
          <p:cNvPr id="9" name="Picture 8" descr="A group of people standing next to a boat on a beach&#10;&#10;Description automatically generated with medium confidence">
            <a:extLst>
              <a:ext uri="{FF2B5EF4-FFF2-40B4-BE49-F238E27FC236}">
                <a16:creationId xmlns:a16="http://schemas.microsoft.com/office/drawing/2014/main" id="{A4792D5D-53C3-1783-D45B-F67E847D18C2}"/>
              </a:ext>
            </a:extLst>
          </p:cNvPr>
          <p:cNvPicPr>
            <a:picLocks noChangeAspect="1"/>
          </p:cNvPicPr>
          <p:nvPr/>
        </p:nvPicPr>
        <p:blipFill>
          <a:blip r:embed="rId3"/>
          <a:stretch>
            <a:fillRect/>
          </a:stretch>
        </p:blipFill>
        <p:spPr>
          <a:xfrm>
            <a:off x="4572001" y="2040731"/>
            <a:ext cx="4152900" cy="3114675"/>
          </a:xfrm>
          <a:prstGeom prst="rect">
            <a:avLst/>
          </a:prstGeom>
        </p:spPr>
      </p:pic>
      <p:pic>
        <p:nvPicPr>
          <p:cNvPr id="10" name="Picture 9" descr="A child holding a flag&#10;&#10;Description automatically generated with medium confidence">
            <a:extLst>
              <a:ext uri="{FF2B5EF4-FFF2-40B4-BE49-F238E27FC236}">
                <a16:creationId xmlns:a16="http://schemas.microsoft.com/office/drawing/2014/main" id="{41863A3E-1016-4F22-0662-6FCC8107B780}"/>
              </a:ext>
            </a:extLst>
          </p:cNvPr>
          <p:cNvPicPr>
            <a:picLocks noChangeAspect="1"/>
          </p:cNvPicPr>
          <p:nvPr/>
        </p:nvPicPr>
        <p:blipFill>
          <a:blip r:embed="rId4"/>
          <a:stretch>
            <a:fillRect/>
          </a:stretch>
        </p:blipFill>
        <p:spPr>
          <a:xfrm>
            <a:off x="7872943" y="3826668"/>
            <a:ext cx="3238500" cy="2428875"/>
          </a:xfrm>
          <a:prstGeom prst="rect">
            <a:avLst/>
          </a:prstGeom>
        </p:spPr>
      </p:pic>
      <p:sp>
        <p:nvSpPr>
          <p:cNvPr id="3" name="TextBox 2">
            <a:extLst>
              <a:ext uri="{FF2B5EF4-FFF2-40B4-BE49-F238E27FC236}">
                <a16:creationId xmlns:a16="http://schemas.microsoft.com/office/drawing/2014/main" id="{CA2A463A-110A-76CC-8151-DDFE511CACBD}"/>
              </a:ext>
            </a:extLst>
          </p:cNvPr>
          <p:cNvSpPr txBox="1"/>
          <p:nvPr/>
        </p:nvSpPr>
        <p:spPr>
          <a:xfrm>
            <a:off x="1080557" y="4441371"/>
            <a:ext cx="2909552" cy="584775"/>
          </a:xfrm>
          <a:prstGeom prst="rect">
            <a:avLst/>
          </a:prstGeom>
          <a:noFill/>
        </p:spPr>
        <p:txBody>
          <a:bodyPr wrap="square" rtlCol="0">
            <a:spAutoFit/>
          </a:bodyPr>
          <a:lstStyle/>
          <a:p>
            <a:r>
              <a:rPr lang="en-NL" dirty="0"/>
              <a:t>Kanagaratnam and Kunchu</a:t>
            </a:r>
          </a:p>
          <a:p>
            <a:r>
              <a:rPr lang="en-NL" sz="1400" dirty="0"/>
              <a:t>(March 2022)</a:t>
            </a:r>
          </a:p>
        </p:txBody>
      </p:sp>
      <p:sp>
        <p:nvSpPr>
          <p:cNvPr id="4" name="TextBox 3">
            <a:extLst>
              <a:ext uri="{FF2B5EF4-FFF2-40B4-BE49-F238E27FC236}">
                <a16:creationId xmlns:a16="http://schemas.microsoft.com/office/drawing/2014/main" id="{888D2120-DD6E-90F3-F9DF-3FDB9A77913C}"/>
              </a:ext>
            </a:extLst>
          </p:cNvPr>
          <p:cNvSpPr txBox="1"/>
          <p:nvPr/>
        </p:nvSpPr>
        <p:spPr>
          <a:xfrm>
            <a:off x="4904509" y="5807034"/>
            <a:ext cx="2778826" cy="369332"/>
          </a:xfrm>
          <a:prstGeom prst="rect">
            <a:avLst/>
          </a:prstGeom>
          <a:noFill/>
        </p:spPr>
        <p:txBody>
          <a:bodyPr wrap="square" rtlCol="0">
            <a:spAutoFit/>
          </a:bodyPr>
          <a:lstStyle/>
          <a:p>
            <a:r>
              <a:rPr lang="en-NL" dirty="0"/>
              <a:t>“Is he going to be a fisher?”</a:t>
            </a:r>
          </a:p>
        </p:txBody>
      </p:sp>
      <p:sp>
        <p:nvSpPr>
          <p:cNvPr id="6" name="Rectangle 2">
            <a:extLst>
              <a:ext uri="{FF2B5EF4-FFF2-40B4-BE49-F238E27FC236}">
                <a16:creationId xmlns:a16="http://schemas.microsoft.com/office/drawing/2014/main" id="{B8EFCCB6-E1BC-462C-FA92-7EE50F542F87}"/>
              </a:ext>
            </a:extLst>
          </p:cNvPr>
          <p:cNvSpPr>
            <a:spLocks noChangeArrowheads="1"/>
          </p:cNvSpPr>
          <p:nvPr/>
        </p:nvSpPr>
        <p:spPr bwMode="auto">
          <a:xfrm flipV="1">
            <a:off x="15115720" y="-3969544"/>
            <a:ext cx="24600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L"/>
          </a:p>
        </p:txBody>
      </p:sp>
      <p:pic>
        <p:nvPicPr>
          <p:cNvPr id="2049" name="Picture 5" descr="ICSF - YouTube">
            <a:extLst>
              <a:ext uri="{FF2B5EF4-FFF2-40B4-BE49-F238E27FC236}">
                <a16:creationId xmlns:a16="http://schemas.microsoft.com/office/drawing/2014/main" id="{E3AB47DF-FEB9-4242-DFF7-C69648F4C7C6}"/>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751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C54D-8AEE-16E9-D93D-C00B51A1E09A}"/>
              </a:ext>
            </a:extLst>
          </p:cNvPr>
          <p:cNvSpPr>
            <a:spLocks noGrp="1"/>
          </p:cNvSpPr>
          <p:nvPr>
            <p:ph type="title"/>
          </p:nvPr>
        </p:nvSpPr>
        <p:spPr/>
        <p:txBody>
          <a:bodyPr/>
          <a:lstStyle/>
          <a:p>
            <a:r>
              <a:rPr lang="en-NL" dirty="0"/>
              <a:t>7. So what will happen to Harneesh? </a:t>
            </a:r>
          </a:p>
        </p:txBody>
      </p:sp>
      <p:sp>
        <p:nvSpPr>
          <p:cNvPr id="3" name="Content Placeholder 2">
            <a:extLst>
              <a:ext uri="{FF2B5EF4-FFF2-40B4-BE49-F238E27FC236}">
                <a16:creationId xmlns:a16="http://schemas.microsoft.com/office/drawing/2014/main" id="{B98B4D0B-F761-92B9-8D04-C3369EFE162C}"/>
              </a:ext>
            </a:extLst>
          </p:cNvPr>
          <p:cNvSpPr>
            <a:spLocks noGrp="1"/>
          </p:cNvSpPr>
          <p:nvPr>
            <p:ph idx="1"/>
          </p:nvPr>
        </p:nvSpPr>
        <p:spPr>
          <a:xfrm>
            <a:off x="4486275" y="2141537"/>
            <a:ext cx="6867525" cy="4351338"/>
          </a:xfrm>
        </p:spPr>
        <p:txBody>
          <a:bodyPr/>
          <a:lstStyle/>
          <a:p>
            <a:r>
              <a:rPr lang="en-NL" dirty="0"/>
              <a:t>Will he find pride in fishing?</a:t>
            </a:r>
          </a:p>
          <a:p>
            <a:r>
              <a:rPr lang="en-NL" dirty="0"/>
              <a:t>Will he and his future family find a home in a fishing community?</a:t>
            </a:r>
          </a:p>
          <a:p>
            <a:r>
              <a:rPr lang="en-NL" dirty="0"/>
              <a:t>Will he and his community continue to be able to make a living from fishing?</a:t>
            </a:r>
          </a:p>
          <a:p>
            <a:r>
              <a:rPr lang="en-NL" dirty="0"/>
              <a:t>Will they be able to fight those who are undermining small-scale fishing?</a:t>
            </a:r>
          </a:p>
          <a:p>
            <a:endParaRPr lang="en-NL" dirty="0"/>
          </a:p>
          <a:p>
            <a:endParaRPr lang="en-NL" dirty="0"/>
          </a:p>
          <a:p>
            <a:endParaRPr lang="en-NL" dirty="0"/>
          </a:p>
        </p:txBody>
      </p:sp>
      <p:pic>
        <p:nvPicPr>
          <p:cNvPr id="4" name="Picture 3" descr="A child holding a flag&#10;&#10;Description automatically generated with medium confidence">
            <a:extLst>
              <a:ext uri="{FF2B5EF4-FFF2-40B4-BE49-F238E27FC236}">
                <a16:creationId xmlns:a16="http://schemas.microsoft.com/office/drawing/2014/main" id="{81729B3C-69A4-3101-6C6B-CDE9D2A7CE5C}"/>
              </a:ext>
            </a:extLst>
          </p:cNvPr>
          <p:cNvPicPr>
            <a:picLocks noChangeAspect="1"/>
          </p:cNvPicPr>
          <p:nvPr/>
        </p:nvPicPr>
        <p:blipFill>
          <a:blip r:embed="rId2"/>
          <a:stretch>
            <a:fillRect/>
          </a:stretch>
        </p:blipFill>
        <p:spPr>
          <a:xfrm>
            <a:off x="729193" y="2629221"/>
            <a:ext cx="3238500" cy="2428875"/>
          </a:xfrm>
          <a:prstGeom prst="rect">
            <a:avLst/>
          </a:prstGeom>
        </p:spPr>
      </p:pic>
      <p:pic>
        <p:nvPicPr>
          <p:cNvPr id="6" name="Picture 5" descr="ICSF - YouTube">
            <a:extLst>
              <a:ext uri="{FF2B5EF4-FFF2-40B4-BE49-F238E27FC236}">
                <a16:creationId xmlns:a16="http://schemas.microsoft.com/office/drawing/2014/main" id="{C3DCCC3D-DE99-97F1-7C64-D47AB961DAD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773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5783-489B-133E-9747-A4FCDC49F91B}"/>
              </a:ext>
            </a:extLst>
          </p:cNvPr>
          <p:cNvSpPr>
            <a:spLocks noGrp="1"/>
          </p:cNvSpPr>
          <p:nvPr>
            <p:ph type="title"/>
          </p:nvPr>
        </p:nvSpPr>
        <p:spPr>
          <a:xfrm>
            <a:off x="949410" y="2354563"/>
            <a:ext cx="10515600" cy="1325563"/>
          </a:xfrm>
        </p:spPr>
        <p:txBody>
          <a:bodyPr/>
          <a:lstStyle/>
          <a:p>
            <a:pPr algn="ctr"/>
            <a:r>
              <a:rPr lang="en-NL" dirty="0"/>
              <a:t>Thank you for your attention</a:t>
            </a:r>
          </a:p>
        </p:txBody>
      </p:sp>
      <p:pic>
        <p:nvPicPr>
          <p:cNvPr id="6" name="Picture 5">
            <a:extLst>
              <a:ext uri="{FF2B5EF4-FFF2-40B4-BE49-F238E27FC236}">
                <a16:creationId xmlns:a16="http://schemas.microsoft.com/office/drawing/2014/main" id="{25F3DC85-54FA-075E-B9EA-49F9B0C0AD08}"/>
              </a:ext>
            </a:extLst>
          </p:cNvPr>
          <p:cNvPicPr>
            <a:picLocks noChangeAspect="1"/>
          </p:cNvPicPr>
          <p:nvPr/>
        </p:nvPicPr>
        <p:blipFill>
          <a:blip r:embed="rId2"/>
          <a:stretch>
            <a:fillRect/>
          </a:stretch>
        </p:blipFill>
        <p:spPr>
          <a:xfrm>
            <a:off x="9768205" y="4813831"/>
            <a:ext cx="2044169" cy="2044169"/>
          </a:xfrm>
          <a:prstGeom prst="rect">
            <a:avLst/>
          </a:prstGeom>
        </p:spPr>
      </p:pic>
      <p:pic>
        <p:nvPicPr>
          <p:cNvPr id="7" name="Picture 4" descr="Fish-COV">
            <a:extLst>
              <a:ext uri="{FF2B5EF4-FFF2-40B4-BE49-F238E27FC236}">
                <a16:creationId xmlns:a16="http://schemas.microsoft.com/office/drawing/2014/main" id="{EAE2B8AA-BDDA-4CD3-8E2B-8125BE388A0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9626" y="5599711"/>
            <a:ext cx="3364243" cy="91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2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2006-9EC8-E6AC-A4FB-C152299E8BF0}"/>
              </a:ext>
            </a:extLst>
          </p:cNvPr>
          <p:cNvSpPr>
            <a:spLocks noGrp="1"/>
          </p:cNvSpPr>
          <p:nvPr>
            <p:ph type="title"/>
          </p:nvPr>
        </p:nvSpPr>
        <p:spPr>
          <a:xfrm>
            <a:off x="4681538" y="2622550"/>
            <a:ext cx="10515600" cy="1325563"/>
          </a:xfrm>
        </p:spPr>
        <p:txBody>
          <a:bodyPr/>
          <a:lstStyle/>
          <a:p>
            <a:r>
              <a:rPr lang="en-GB" dirty="0"/>
              <a:t>E</a:t>
            </a:r>
            <a:r>
              <a:rPr lang="en-NL" dirty="0"/>
              <a:t>xtra slides</a:t>
            </a:r>
          </a:p>
        </p:txBody>
      </p:sp>
    </p:spTree>
    <p:extLst>
      <p:ext uri="{BB962C8B-B14F-4D97-AF65-F5344CB8AC3E}">
        <p14:creationId xmlns:p14="http://schemas.microsoft.com/office/powerpoint/2010/main" val="113276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9AB1-3E6B-32ED-812E-C36BD5B4688A}"/>
              </a:ext>
            </a:extLst>
          </p:cNvPr>
          <p:cNvSpPr>
            <a:spLocks noGrp="1"/>
          </p:cNvSpPr>
          <p:nvPr>
            <p:ph type="title"/>
          </p:nvPr>
        </p:nvSpPr>
        <p:spPr/>
        <p:txBody>
          <a:bodyPr/>
          <a:lstStyle/>
          <a:p>
            <a:r>
              <a:rPr lang="en-NL" dirty="0"/>
              <a:t>Code of Conduct 1995:</a:t>
            </a:r>
          </a:p>
        </p:txBody>
      </p:sp>
      <p:pic>
        <p:nvPicPr>
          <p:cNvPr id="4" name="Picture 3">
            <a:extLst>
              <a:ext uri="{FF2B5EF4-FFF2-40B4-BE49-F238E27FC236}">
                <a16:creationId xmlns:a16="http://schemas.microsoft.com/office/drawing/2014/main" id="{4C681E76-6219-97D7-C987-D4132701D3BC}"/>
              </a:ext>
            </a:extLst>
          </p:cNvPr>
          <p:cNvPicPr>
            <a:picLocks noChangeAspect="1"/>
          </p:cNvPicPr>
          <p:nvPr/>
        </p:nvPicPr>
        <p:blipFill>
          <a:blip r:embed="rId2"/>
          <a:stretch>
            <a:fillRect/>
          </a:stretch>
        </p:blipFill>
        <p:spPr>
          <a:xfrm>
            <a:off x="938213" y="2367264"/>
            <a:ext cx="1976437" cy="2792109"/>
          </a:xfrm>
          <a:prstGeom prst="rect">
            <a:avLst/>
          </a:prstGeom>
        </p:spPr>
      </p:pic>
      <p:sp>
        <p:nvSpPr>
          <p:cNvPr id="5" name="Content Placeholder 2">
            <a:extLst>
              <a:ext uri="{FF2B5EF4-FFF2-40B4-BE49-F238E27FC236}">
                <a16:creationId xmlns:a16="http://schemas.microsoft.com/office/drawing/2014/main" id="{7909305C-0810-8EBC-B355-00996E5AB088}"/>
              </a:ext>
            </a:extLst>
          </p:cNvPr>
          <p:cNvSpPr txBox="1">
            <a:spLocks/>
          </p:cNvSpPr>
          <p:nvPr/>
        </p:nvSpPr>
        <p:spPr>
          <a:xfrm>
            <a:off x="3386200" y="2991819"/>
            <a:ext cx="8417873" cy="2280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dirty="0"/>
              <a:t>“</a:t>
            </a:r>
            <a:r>
              <a:rPr lang="en-GB" dirty="0"/>
              <a:t>States should appropriately protect the rights of fishers and </a:t>
            </a:r>
            <a:r>
              <a:rPr lang="en-GB" dirty="0" err="1"/>
              <a:t>fishworkers</a:t>
            </a:r>
            <a:r>
              <a:rPr lang="en-GB" dirty="0"/>
              <a:t> […] to a secure and just livelihood, as well as preferential access […] to traditional fishing grounds and resources in the waters under their national jurisdiction.” (Art. 6.18)</a:t>
            </a:r>
          </a:p>
          <a:p>
            <a:pPr marL="0" indent="0">
              <a:buNone/>
            </a:pPr>
            <a:endParaRPr lang="en-NL" dirty="0"/>
          </a:p>
        </p:txBody>
      </p:sp>
    </p:spTree>
    <p:extLst>
      <p:ext uri="{BB962C8B-B14F-4D97-AF65-F5344CB8AC3E}">
        <p14:creationId xmlns:p14="http://schemas.microsoft.com/office/powerpoint/2010/main" val="1623470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F825-3006-A82C-A27C-63C5153CF83D}"/>
              </a:ext>
            </a:extLst>
          </p:cNvPr>
          <p:cNvSpPr>
            <a:spLocks noGrp="1"/>
          </p:cNvSpPr>
          <p:nvPr>
            <p:ph type="title"/>
          </p:nvPr>
        </p:nvSpPr>
        <p:spPr/>
        <p:txBody>
          <a:bodyPr/>
          <a:lstStyle/>
          <a:p>
            <a:r>
              <a:rPr lang="en-NL" dirty="0"/>
              <a:t>Tenure Guidelines 2012:</a:t>
            </a:r>
          </a:p>
        </p:txBody>
      </p:sp>
      <p:sp>
        <p:nvSpPr>
          <p:cNvPr id="3" name="Content Placeholder 2">
            <a:extLst>
              <a:ext uri="{FF2B5EF4-FFF2-40B4-BE49-F238E27FC236}">
                <a16:creationId xmlns:a16="http://schemas.microsoft.com/office/drawing/2014/main" id="{BE85D31D-BC52-36FA-D5DC-5B24E3CA7350}"/>
              </a:ext>
            </a:extLst>
          </p:cNvPr>
          <p:cNvSpPr>
            <a:spLocks noGrp="1"/>
          </p:cNvSpPr>
          <p:nvPr>
            <p:ph idx="1"/>
          </p:nvPr>
        </p:nvSpPr>
        <p:spPr>
          <a:xfrm>
            <a:off x="3957638" y="1825625"/>
            <a:ext cx="7396161" cy="4351338"/>
          </a:xfrm>
        </p:spPr>
        <p:txBody>
          <a:bodyPr>
            <a:normAutofit fontScale="85000" lnSpcReduction="20000"/>
          </a:bodyPr>
          <a:lstStyle/>
          <a:p>
            <a:pPr marL="0" indent="0">
              <a:buNone/>
            </a:pPr>
            <a:r>
              <a:rPr lang="en-NL" dirty="0"/>
              <a:t>Many tenure problems arise because of weak governance…</a:t>
            </a:r>
            <a:endParaRPr lang="en-GB" dirty="0"/>
          </a:p>
          <a:p>
            <a:pPr marL="0" indent="0">
              <a:buNone/>
            </a:pPr>
            <a:r>
              <a:rPr lang="en-GB" dirty="0"/>
              <a:t>People can be condemned to a life of hunger and poverty if they lose their tenure rights to their homes, land, fisheries and forests and their livelihoods because of corrupt tenure practices or if implementing agencies fail to protect their tenure rights. </a:t>
            </a:r>
          </a:p>
          <a:p>
            <a:pPr marL="0" indent="0">
              <a:buNone/>
            </a:pPr>
            <a:r>
              <a:rPr lang="en-GB" dirty="0"/>
              <a:t>Responsible governance of tenure promotes sustainable social and economic development that can help eradicate poverty and food insecurity, and encourages responsible investment. (2012:5)</a:t>
            </a:r>
          </a:p>
          <a:p>
            <a:pPr marL="0" indent="0">
              <a:buNone/>
            </a:pPr>
            <a:endParaRPr lang="en-GB" dirty="0"/>
          </a:p>
          <a:p>
            <a:pPr marL="0" indent="0">
              <a:buNone/>
            </a:pPr>
            <a:r>
              <a:rPr lang="en-NL" dirty="0"/>
              <a:t> </a:t>
            </a:r>
          </a:p>
        </p:txBody>
      </p:sp>
      <p:pic>
        <p:nvPicPr>
          <p:cNvPr id="4" name="Picture 3">
            <a:extLst>
              <a:ext uri="{FF2B5EF4-FFF2-40B4-BE49-F238E27FC236}">
                <a16:creationId xmlns:a16="http://schemas.microsoft.com/office/drawing/2014/main" id="{10B520CB-7B70-6AC3-A177-9C465604A1C2}"/>
              </a:ext>
            </a:extLst>
          </p:cNvPr>
          <p:cNvPicPr>
            <a:picLocks noChangeAspect="1"/>
          </p:cNvPicPr>
          <p:nvPr/>
        </p:nvPicPr>
        <p:blipFill>
          <a:blip r:embed="rId2"/>
          <a:stretch>
            <a:fillRect/>
          </a:stretch>
        </p:blipFill>
        <p:spPr>
          <a:xfrm>
            <a:off x="1076241" y="1825625"/>
            <a:ext cx="2352820" cy="3339487"/>
          </a:xfrm>
          <a:prstGeom prst="rect">
            <a:avLst/>
          </a:prstGeom>
        </p:spPr>
      </p:pic>
    </p:spTree>
    <p:extLst>
      <p:ext uri="{BB962C8B-B14F-4D97-AF65-F5344CB8AC3E}">
        <p14:creationId xmlns:p14="http://schemas.microsoft.com/office/powerpoint/2010/main" val="290699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95ED-442C-4299-D672-D49DA7561C4F}"/>
              </a:ext>
            </a:extLst>
          </p:cNvPr>
          <p:cNvSpPr>
            <a:spLocks noGrp="1"/>
          </p:cNvSpPr>
          <p:nvPr>
            <p:ph type="title"/>
          </p:nvPr>
        </p:nvSpPr>
        <p:spPr/>
        <p:txBody>
          <a:bodyPr/>
          <a:lstStyle/>
          <a:p>
            <a:r>
              <a:rPr lang="en-NL"/>
              <a:t>SSF Guidelines 2014</a:t>
            </a:r>
            <a:endParaRPr lang="en-NL" dirty="0"/>
          </a:p>
        </p:txBody>
      </p:sp>
      <p:sp>
        <p:nvSpPr>
          <p:cNvPr id="3" name="Content Placeholder 2">
            <a:extLst>
              <a:ext uri="{FF2B5EF4-FFF2-40B4-BE49-F238E27FC236}">
                <a16:creationId xmlns:a16="http://schemas.microsoft.com/office/drawing/2014/main" id="{F72DA47B-0767-2602-5BAA-FE5EC2A0A8A7}"/>
              </a:ext>
            </a:extLst>
          </p:cNvPr>
          <p:cNvSpPr>
            <a:spLocks noGrp="1"/>
          </p:cNvSpPr>
          <p:nvPr>
            <p:ph idx="1"/>
          </p:nvPr>
        </p:nvSpPr>
        <p:spPr>
          <a:xfrm>
            <a:off x="3467100" y="1854201"/>
            <a:ext cx="7886700" cy="4351338"/>
          </a:xfrm>
        </p:spPr>
        <p:txBody>
          <a:bodyPr>
            <a:normAutofit fontScale="92500" lnSpcReduction="10000"/>
          </a:bodyPr>
          <a:lstStyle/>
          <a:p>
            <a:r>
              <a:rPr lang="en-NL" dirty="0"/>
              <a:t>Small-scale fishing communities need to have secure tenure rights to the resources that form the basis of their social and cultural wellbeing, livelihoods and sustainable development. (Art. 5.1)</a:t>
            </a:r>
          </a:p>
          <a:p>
            <a:r>
              <a:rPr lang="en-GB" dirty="0"/>
              <a:t>Special attention [should be] paid to women with respect to tenure rights. (Art. 5.3)</a:t>
            </a:r>
          </a:p>
          <a:p>
            <a:r>
              <a:rPr lang="en-GB" dirty="0"/>
              <a:t>States […]and all other parties should recognize, respect and protect all forms of legitimate tenure rights, taking into account, where appropriate, customary rights to aquatic resources and land and small-scale fishing areas enjoyed by small-scale fishing communities. (Art.5.4)</a:t>
            </a:r>
          </a:p>
          <a:p>
            <a:endParaRPr lang="en-GB" dirty="0"/>
          </a:p>
          <a:p>
            <a:endParaRPr lang="en-NL" dirty="0"/>
          </a:p>
        </p:txBody>
      </p:sp>
      <p:pic>
        <p:nvPicPr>
          <p:cNvPr id="7" name="Content Placeholder 3">
            <a:extLst>
              <a:ext uri="{FF2B5EF4-FFF2-40B4-BE49-F238E27FC236}">
                <a16:creationId xmlns:a16="http://schemas.microsoft.com/office/drawing/2014/main" id="{A6C5AE15-3437-8A58-DAAB-81A729C5220B}"/>
              </a:ext>
            </a:extLst>
          </p:cNvPr>
          <p:cNvPicPr>
            <a:picLocks noChangeAspect="1"/>
          </p:cNvPicPr>
          <p:nvPr/>
        </p:nvPicPr>
        <p:blipFill>
          <a:blip r:embed="rId2"/>
          <a:stretch>
            <a:fillRect/>
          </a:stretch>
        </p:blipFill>
        <p:spPr>
          <a:xfrm>
            <a:off x="542925" y="2350784"/>
            <a:ext cx="2565091" cy="2565091"/>
          </a:xfrm>
          <a:prstGeom prst="rect">
            <a:avLst/>
          </a:prstGeom>
        </p:spPr>
      </p:pic>
    </p:spTree>
    <p:extLst>
      <p:ext uri="{BB962C8B-B14F-4D97-AF65-F5344CB8AC3E}">
        <p14:creationId xmlns:p14="http://schemas.microsoft.com/office/powerpoint/2010/main" val="305098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230-5921-EEA0-DB5C-51D3CE43462F}"/>
              </a:ext>
            </a:extLst>
          </p:cNvPr>
          <p:cNvSpPr>
            <a:spLocks noGrp="1"/>
          </p:cNvSpPr>
          <p:nvPr>
            <p:ph type="title"/>
          </p:nvPr>
        </p:nvSpPr>
        <p:spPr/>
        <p:txBody>
          <a:bodyPr/>
          <a:lstStyle/>
          <a:p>
            <a:r>
              <a:rPr lang="en-NL" dirty="0"/>
              <a:t>Members of communities</a:t>
            </a:r>
          </a:p>
        </p:txBody>
      </p:sp>
      <p:pic>
        <p:nvPicPr>
          <p:cNvPr id="4" name="Content Placeholder 3" descr="D:\photos werk maarten\india nov 2013\20131029_keezhm16.jpg">
            <a:extLst>
              <a:ext uri="{FF2B5EF4-FFF2-40B4-BE49-F238E27FC236}">
                <a16:creationId xmlns:a16="http://schemas.microsoft.com/office/drawing/2014/main" id="{A1F4F749-EB73-B131-63F0-1DCACAB072C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00167" y="1947068"/>
            <a:ext cx="4722990" cy="3551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02C3083-3517-35C0-FED2-32578342313F}"/>
              </a:ext>
            </a:extLst>
          </p:cNvPr>
          <p:cNvSpPr txBox="1"/>
          <p:nvPr/>
        </p:nvSpPr>
        <p:spPr>
          <a:xfrm>
            <a:off x="1024838" y="2239084"/>
            <a:ext cx="3057525" cy="3046988"/>
          </a:xfrm>
          <a:prstGeom prst="rect">
            <a:avLst/>
          </a:prstGeom>
          <a:noFill/>
        </p:spPr>
        <p:txBody>
          <a:bodyPr wrap="square" rtlCol="0">
            <a:spAutoFit/>
          </a:bodyPr>
          <a:lstStyle/>
          <a:p>
            <a:r>
              <a:rPr lang="en-NL" sz="2400" dirty="0"/>
              <a:t>Communities are generally the basis of fisheries tenure.</a:t>
            </a:r>
          </a:p>
          <a:p>
            <a:endParaRPr lang="en-NL" sz="2400" dirty="0"/>
          </a:p>
          <a:p>
            <a:r>
              <a:rPr lang="en-NL" sz="2400" dirty="0"/>
              <a:t>Will they survive?</a:t>
            </a:r>
          </a:p>
          <a:p>
            <a:r>
              <a:rPr lang="en-NL" sz="2400" dirty="0"/>
              <a:t>Will the children be able to become confident fishworkers?</a:t>
            </a:r>
          </a:p>
        </p:txBody>
      </p:sp>
      <p:pic>
        <p:nvPicPr>
          <p:cNvPr id="6" name="Picture 5" descr="ICSF - YouTube">
            <a:extLst>
              <a:ext uri="{FF2B5EF4-FFF2-40B4-BE49-F238E27FC236}">
                <a16:creationId xmlns:a16="http://schemas.microsoft.com/office/drawing/2014/main" id="{9C1EF66C-F1BB-551E-505E-D5E887A9147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41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AAFFA-608D-7B8A-4F99-4D476A07E5B2}"/>
              </a:ext>
            </a:extLst>
          </p:cNvPr>
          <p:cNvSpPr>
            <a:spLocks noGrp="1"/>
          </p:cNvSpPr>
          <p:nvPr>
            <p:ph type="title"/>
          </p:nvPr>
        </p:nvSpPr>
        <p:spPr/>
        <p:txBody>
          <a:bodyPr/>
          <a:lstStyle/>
          <a:p>
            <a:r>
              <a:rPr lang="en-NL" dirty="0"/>
              <a:t>North Sri Lankan fisher problems:</a:t>
            </a:r>
          </a:p>
        </p:txBody>
      </p:sp>
      <p:pic>
        <p:nvPicPr>
          <p:cNvPr id="4" name="Picture 3">
            <a:extLst>
              <a:ext uri="{FF2B5EF4-FFF2-40B4-BE49-F238E27FC236}">
                <a16:creationId xmlns:a16="http://schemas.microsoft.com/office/drawing/2014/main" id="{6499C44C-7502-4B0C-EC8D-EAD022F39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72" t="52394" r="10664"/>
          <a:stretch>
            <a:fillRect/>
          </a:stretch>
        </p:blipFill>
        <p:spPr>
          <a:xfrm>
            <a:off x="506821" y="2089806"/>
            <a:ext cx="5464175" cy="360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43BB1D0-908F-CFAF-BF5F-CB12ECBA163B}"/>
              </a:ext>
            </a:extLst>
          </p:cNvPr>
          <p:cNvSpPr/>
          <p:nvPr/>
        </p:nvSpPr>
        <p:spPr>
          <a:xfrm>
            <a:off x="1284791" y="2089806"/>
            <a:ext cx="3310359" cy="3148314"/>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106_0605">
            <a:extLst>
              <a:ext uri="{FF2B5EF4-FFF2-40B4-BE49-F238E27FC236}">
                <a16:creationId xmlns:a16="http://schemas.microsoft.com/office/drawing/2014/main" id="{BE650A18-83B9-4F85-E01E-01BD6575AF89}"/>
              </a:ext>
            </a:extLst>
          </p:cNvPr>
          <p:cNvPicPr>
            <a:picLocks noChangeAspect="1" noChangeArrowheads="1"/>
          </p:cNvPicPr>
          <p:nvPr/>
        </p:nvPicPr>
        <p:blipFill>
          <a:blip r:embed="rId3" cstate="print"/>
          <a:srcRect t="33600"/>
          <a:stretch>
            <a:fillRect/>
          </a:stretch>
        </p:blipFill>
        <p:spPr bwMode="auto">
          <a:xfrm>
            <a:off x="6531237" y="3749248"/>
            <a:ext cx="3995530" cy="1989789"/>
          </a:xfrm>
          <a:prstGeom prst="rect">
            <a:avLst/>
          </a:prstGeom>
          <a:noFill/>
          <a:ln w="9525">
            <a:noFill/>
            <a:miter lim="800000"/>
            <a:headEnd/>
            <a:tailEnd/>
          </a:ln>
        </p:spPr>
      </p:pic>
      <p:pic>
        <p:nvPicPr>
          <p:cNvPr id="8" name="Picture 2">
            <a:extLst>
              <a:ext uri="{FF2B5EF4-FFF2-40B4-BE49-F238E27FC236}">
                <a16:creationId xmlns:a16="http://schemas.microsoft.com/office/drawing/2014/main" id="{024FA30B-F43C-C5BE-65F7-60CBD79EB7C2}"/>
              </a:ext>
            </a:extLst>
          </p:cNvPr>
          <p:cNvPicPr>
            <a:picLocks noChangeAspect="1" noChangeArrowheads="1"/>
          </p:cNvPicPr>
          <p:nvPr/>
        </p:nvPicPr>
        <p:blipFill>
          <a:blip r:embed="rId4" cstate="print"/>
          <a:srcRect/>
          <a:stretch>
            <a:fillRect/>
          </a:stretch>
        </p:blipFill>
        <p:spPr bwMode="auto">
          <a:xfrm>
            <a:off x="9293653" y="1690688"/>
            <a:ext cx="1922532" cy="2722786"/>
          </a:xfrm>
          <a:prstGeom prst="rect">
            <a:avLst/>
          </a:prstGeom>
          <a:noFill/>
          <a:ln w="9525">
            <a:noFill/>
            <a:miter lim="800000"/>
            <a:headEnd/>
            <a:tailEnd/>
          </a:ln>
        </p:spPr>
      </p:pic>
    </p:spTree>
    <p:extLst>
      <p:ext uri="{BB962C8B-B14F-4D97-AF65-F5344CB8AC3E}">
        <p14:creationId xmlns:p14="http://schemas.microsoft.com/office/powerpoint/2010/main" val="30476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EB11C-E82B-02DF-6C8A-768DB4255F4A}"/>
              </a:ext>
            </a:extLst>
          </p:cNvPr>
          <p:cNvSpPr>
            <a:spLocks noGrp="1"/>
          </p:cNvSpPr>
          <p:nvPr>
            <p:ph type="title"/>
          </p:nvPr>
        </p:nvSpPr>
        <p:spPr>
          <a:xfrm>
            <a:off x="838200" y="2665413"/>
            <a:ext cx="10515600" cy="1325563"/>
          </a:xfrm>
        </p:spPr>
        <p:txBody>
          <a:bodyPr>
            <a:normAutofit fontScale="90000"/>
          </a:bodyPr>
          <a:lstStyle/>
          <a:p>
            <a:r>
              <a:rPr lang="en-NL" dirty="0"/>
              <a:t>Could it be that ‘problems of tenure’ are the main reason our fisher friends want to leave fisheries?</a:t>
            </a:r>
          </a:p>
        </p:txBody>
      </p:sp>
      <p:pic>
        <p:nvPicPr>
          <p:cNvPr id="3" name="Picture 5" descr="ICSF - YouTube">
            <a:extLst>
              <a:ext uri="{FF2B5EF4-FFF2-40B4-BE49-F238E27FC236}">
                <a16:creationId xmlns:a16="http://schemas.microsoft.com/office/drawing/2014/main" id="{E61E215E-28B6-5B97-B4B7-04C8078B97C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93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47616-DA8F-15F1-8909-FF85024649B5}"/>
              </a:ext>
            </a:extLst>
          </p:cNvPr>
          <p:cNvSpPr>
            <a:spLocks noGrp="1"/>
          </p:cNvSpPr>
          <p:nvPr>
            <p:ph type="title"/>
          </p:nvPr>
        </p:nvSpPr>
        <p:spPr/>
        <p:txBody>
          <a:bodyPr/>
          <a:lstStyle/>
          <a:p>
            <a:r>
              <a:rPr lang="en-NL" dirty="0"/>
              <a:t>International attention to tenure</a:t>
            </a:r>
          </a:p>
        </p:txBody>
      </p:sp>
      <p:pic>
        <p:nvPicPr>
          <p:cNvPr id="4" name="Content Placeholder 3">
            <a:extLst>
              <a:ext uri="{FF2B5EF4-FFF2-40B4-BE49-F238E27FC236}">
                <a16:creationId xmlns:a16="http://schemas.microsoft.com/office/drawing/2014/main" id="{6C03F221-1E18-C817-3911-E2373D4E0B5D}"/>
              </a:ext>
            </a:extLst>
          </p:cNvPr>
          <p:cNvPicPr>
            <a:picLocks noGrp="1" noChangeAspect="1"/>
          </p:cNvPicPr>
          <p:nvPr>
            <p:ph idx="1"/>
          </p:nvPr>
        </p:nvPicPr>
        <p:blipFill>
          <a:blip r:embed="rId3"/>
          <a:stretch>
            <a:fillRect/>
          </a:stretch>
        </p:blipFill>
        <p:spPr>
          <a:xfrm>
            <a:off x="7340904" y="1819887"/>
            <a:ext cx="3339487" cy="3339487"/>
          </a:xfrm>
        </p:spPr>
      </p:pic>
      <p:pic>
        <p:nvPicPr>
          <p:cNvPr id="5" name="Picture 4">
            <a:extLst>
              <a:ext uri="{FF2B5EF4-FFF2-40B4-BE49-F238E27FC236}">
                <a16:creationId xmlns:a16="http://schemas.microsoft.com/office/drawing/2014/main" id="{4E26D9E0-E549-FA37-DD02-4354CC597B1A}"/>
              </a:ext>
            </a:extLst>
          </p:cNvPr>
          <p:cNvPicPr>
            <a:picLocks noChangeAspect="1"/>
          </p:cNvPicPr>
          <p:nvPr/>
        </p:nvPicPr>
        <p:blipFill>
          <a:blip r:embed="rId4"/>
          <a:stretch>
            <a:fillRect/>
          </a:stretch>
        </p:blipFill>
        <p:spPr>
          <a:xfrm>
            <a:off x="3743180" y="1819887"/>
            <a:ext cx="2352820" cy="3339487"/>
          </a:xfrm>
          <a:prstGeom prst="rect">
            <a:avLst/>
          </a:prstGeom>
        </p:spPr>
      </p:pic>
      <p:pic>
        <p:nvPicPr>
          <p:cNvPr id="6" name="Picture 5">
            <a:extLst>
              <a:ext uri="{FF2B5EF4-FFF2-40B4-BE49-F238E27FC236}">
                <a16:creationId xmlns:a16="http://schemas.microsoft.com/office/drawing/2014/main" id="{2C0EB0C2-7D80-8738-3832-8054D2053ED5}"/>
              </a:ext>
            </a:extLst>
          </p:cNvPr>
          <p:cNvPicPr>
            <a:picLocks noChangeAspect="1"/>
          </p:cNvPicPr>
          <p:nvPr/>
        </p:nvPicPr>
        <p:blipFill>
          <a:blip r:embed="rId5"/>
          <a:stretch>
            <a:fillRect/>
          </a:stretch>
        </p:blipFill>
        <p:spPr>
          <a:xfrm>
            <a:off x="938213" y="1768474"/>
            <a:ext cx="2400300" cy="3390900"/>
          </a:xfrm>
          <a:prstGeom prst="rect">
            <a:avLst/>
          </a:prstGeom>
        </p:spPr>
      </p:pic>
      <p:sp>
        <p:nvSpPr>
          <p:cNvPr id="7" name="TextBox 6">
            <a:extLst>
              <a:ext uri="{FF2B5EF4-FFF2-40B4-BE49-F238E27FC236}">
                <a16:creationId xmlns:a16="http://schemas.microsoft.com/office/drawing/2014/main" id="{F72F34F7-2DC5-4EC7-6515-D84A2643B4E0}"/>
              </a:ext>
            </a:extLst>
          </p:cNvPr>
          <p:cNvSpPr txBox="1"/>
          <p:nvPr/>
        </p:nvSpPr>
        <p:spPr>
          <a:xfrm>
            <a:off x="1811991" y="5458896"/>
            <a:ext cx="652743" cy="369332"/>
          </a:xfrm>
          <a:prstGeom prst="rect">
            <a:avLst/>
          </a:prstGeom>
          <a:noFill/>
        </p:spPr>
        <p:txBody>
          <a:bodyPr wrap="none" rtlCol="0">
            <a:spAutoFit/>
          </a:bodyPr>
          <a:lstStyle/>
          <a:p>
            <a:r>
              <a:rPr lang="en-NL" dirty="0"/>
              <a:t>1995</a:t>
            </a:r>
          </a:p>
        </p:txBody>
      </p:sp>
      <p:sp>
        <p:nvSpPr>
          <p:cNvPr id="9" name="TextBox 8">
            <a:extLst>
              <a:ext uri="{FF2B5EF4-FFF2-40B4-BE49-F238E27FC236}">
                <a16:creationId xmlns:a16="http://schemas.microsoft.com/office/drawing/2014/main" id="{C7158E6D-D4FC-13DF-120A-A379685CDD5A}"/>
              </a:ext>
            </a:extLst>
          </p:cNvPr>
          <p:cNvSpPr txBox="1"/>
          <p:nvPr/>
        </p:nvSpPr>
        <p:spPr>
          <a:xfrm>
            <a:off x="4132730" y="5458896"/>
            <a:ext cx="1014412" cy="369332"/>
          </a:xfrm>
          <a:prstGeom prst="rect">
            <a:avLst/>
          </a:prstGeom>
          <a:noFill/>
        </p:spPr>
        <p:txBody>
          <a:bodyPr wrap="square" rtlCol="0">
            <a:spAutoFit/>
          </a:bodyPr>
          <a:lstStyle/>
          <a:p>
            <a:r>
              <a:rPr lang="en-NL" dirty="0"/>
              <a:t>2012</a:t>
            </a:r>
          </a:p>
        </p:txBody>
      </p:sp>
      <p:sp>
        <p:nvSpPr>
          <p:cNvPr id="10" name="TextBox 9">
            <a:extLst>
              <a:ext uri="{FF2B5EF4-FFF2-40B4-BE49-F238E27FC236}">
                <a16:creationId xmlns:a16="http://schemas.microsoft.com/office/drawing/2014/main" id="{2312C3D3-A6C9-1CC9-BF24-68137A453A74}"/>
              </a:ext>
            </a:extLst>
          </p:cNvPr>
          <p:cNvSpPr txBox="1"/>
          <p:nvPr/>
        </p:nvSpPr>
        <p:spPr>
          <a:xfrm>
            <a:off x="8579639" y="5431392"/>
            <a:ext cx="862016" cy="369332"/>
          </a:xfrm>
          <a:prstGeom prst="rect">
            <a:avLst/>
          </a:prstGeom>
          <a:noFill/>
        </p:spPr>
        <p:txBody>
          <a:bodyPr wrap="square" rtlCol="0">
            <a:spAutoFit/>
          </a:bodyPr>
          <a:lstStyle/>
          <a:p>
            <a:r>
              <a:rPr lang="en-NL" dirty="0"/>
              <a:t>2014</a:t>
            </a:r>
          </a:p>
        </p:txBody>
      </p:sp>
      <p:pic>
        <p:nvPicPr>
          <p:cNvPr id="11" name="Picture 5" descr="ICSF - YouTube">
            <a:extLst>
              <a:ext uri="{FF2B5EF4-FFF2-40B4-BE49-F238E27FC236}">
                <a16:creationId xmlns:a16="http://schemas.microsoft.com/office/drawing/2014/main" id="{4AD6B5B7-54F2-A34C-D3AD-1EE4400DAF46}"/>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388231" y="450056"/>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3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E8F1-63BB-1C36-3D3A-E1263421EC9B}"/>
              </a:ext>
            </a:extLst>
          </p:cNvPr>
          <p:cNvSpPr>
            <a:spLocks noGrp="1"/>
          </p:cNvSpPr>
          <p:nvPr>
            <p:ph type="title"/>
          </p:nvPr>
        </p:nvSpPr>
        <p:spPr/>
        <p:txBody>
          <a:bodyPr/>
          <a:lstStyle/>
          <a:p>
            <a:r>
              <a:rPr lang="en-NL" dirty="0"/>
              <a:t>Why are international bodies concerned?</a:t>
            </a:r>
          </a:p>
        </p:txBody>
      </p:sp>
      <p:sp>
        <p:nvSpPr>
          <p:cNvPr id="3" name="Content Placeholder 2">
            <a:extLst>
              <a:ext uri="{FF2B5EF4-FFF2-40B4-BE49-F238E27FC236}">
                <a16:creationId xmlns:a16="http://schemas.microsoft.com/office/drawing/2014/main" id="{A0614114-C40A-8192-2269-966E7061A385}"/>
              </a:ext>
            </a:extLst>
          </p:cNvPr>
          <p:cNvSpPr>
            <a:spLocks noGrp="1"/>
          </p:cNvSpPr>
          <p:nvPr>
            <p:ph idx="1"/>
          </p:nvPr>
        </p:nvSpPr>
        <p:spPr>
          <a:xfrm>
            <a:off x="1052511" y="5167312"/>
            <a:ext cx="9154169" cy="1325563"/>
          </a:xfrm>
        </p:spPr>
        <p:txBody>
          <a:bodyPr>
            <a:normAutofit/>
          </a:bodyPr>
          <a:lstStyle/>
          <a:p>
            <a:endParaRPr lang="en-NL" dirty="0"/>
          </a:p>
          <a:p>
            <a:pPr marL="0" indent="0">
              <a:buNone/>
            </a:pPr>
            <a:r>
              <a:rPr lang="en-NL" dirty="0"/>
              <a:t>“Many tenure problems arise because of weak governance…” </a:t>
            </a:r>
            <a:r>
              <a:rPr lang="en-NL" sz="2000" dirty="0"/>
              <a:t>(Tenure Guidelines 2012:5)</a:t>
            </a:r>
            <a:endParaRPr lang="en-GB" dirty="0"/>
          </a:p>
        </p:txBody>
      </p:sp>
      <p:pic>
        <p:nvPicPr>
          <p:cNvPr id="7" name="Picture 6" descr="Graphical user interface, text, application&#10;&#10;Description automatically generated">
            <a:extLst>
              <a:ext uri="{FF2B5EF4-FFF2-40B4-BE49-F238E27FC236}">
                <a16:creationId xmlns:a16="http://schemas.microsoft.com/office/drawing/2014/main" id="{43A72CF1-0C32-FB48-8ED7-4B05B787044A}"/>
              </a:ext>
            </a:extLst>
          </p:cNvPr>
          <p:cNvPicPr>
            <a:picLocks noChangeAspect="1"/>
          </p:cNvPicPr>
          <p:nvPr/>
        </p:nvPicPr>
        <p:blipFill>
          <a:blip r:embed="rId2"/>
          <a:stretch>
            <a:fillRect/>
          </a:stretch>
        </p:blipFill>
        <p:spPr>
          <a:xfrm>
            <a:off x="5519737" y="1690688"/>
            <a:ext cx="5120931" cy="1758539"/>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CB519228-3958-70E8-1730-FC4C177B0FDB}"/>
              </a:ext>
            </a:extLst>
          </p:cNvPr>
          <p:cNvPicPr>
            <a:picLocks noChangeAspect="1"/>
          </p:cNvPicPr>
          <p:nvPr/>
        </p:nvPicPr>
        <p:blipFill>
          <a:blip r:embed="rId3"/>
          <a:stretch>
            <a:fillRect/>
          </a:stretch>
        </p:blipFill>
        <p:spPr>
          <a:xfrm>
            <a:off x="5629595" y="3554140"/>
            <a:ext cx="4819763" cy="1613172"/>
          </a:xfrm>
          <a:prstGeom prst="rect">
            <a:avLst/>
          </a:prstGeom>
        </p:spPr>
      </p:pic>
      <p:pic>
        <p:nvPicPr>
          <p:cNvPr id="4" name="Picture 3">
            <a:extLst>
              <a:ext uri="{FF2B5EF4-FFF2-40B4-BE49-F238E27FC236}">
                <a16:creationId xmlns:a16="http://schemas.microsoft.com/office/drawing/2014/main" id="{DC9BA385-4F8A-F047-EBF5-AD724686D8C9}"/>
              </a:ext>
            </a:extLst>
          </p:cNvPr>
          <p:cNvPicPr>
            <a:picLocks noChangeAspect="1"/>
          </p:cNvPicPr>
          <p:nvPr/>
        </p:nvPicPr>
        <p:blipFill>
          <a:blip r:embed="rId4"/>
          <a:stretch>
            <a:fillRect/>
          </a:stretch>
        </p:blipFill>
        <p:spPr>
          <a:xfrm>
            <a:off x="1567808" y="2074726"/>
            <a:ext cx="3556000" cy="2286000"/>
          </a:xfrm>
          <a:prstGeom prst="rect">
            <a:avLst/>
          </a:prstGeom>
        </p:spPr>
      </p:pic>
      <p:pic>
        <p:nvPicPr>
          <p:cNvPr id="8" name="Picture 5" descr="ICSF - YouTube">
            <a:extLst>
              <a:ext uri="{FF2B5EF4-FFF2-40B4-BE49-F238E27FC236}">
                <a16:creationId xmlns:a16="http://schemas.microsoft.com/office/drawing/2014/main" id="{B51CC4C8-9537-8B3E-0804-81DDB89A4A7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388231" y="450056"/>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46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B3D7-6329-58E9-0F8A-DBFE8ED85852}"/>
              </a:ext>
            </a:extLst>
          </p:cNvPr>
          <p:cNvSpPr>
            <a:spLocks noGrp="1"/>
          </p:cNvSpPr>
          <p:nvPr>
            <p:ph type="title"/>
          </p:nvPr>
        </p:nvSpPr>
        <p:spPr/>
        <p:txBody>
          <a:bodyPr/>
          <a:lstStyle/>
          <a:p>
            <a:r>
              <a:rPr lang="en-NL" dirty="0"/>
              <a:t>2. What are the necessities for fishing?</a:t>
            </a:r>
          </a:p>
        </p:txBody>
      </p:sp>
      <p:pic>
        <p:nvPicPr>
          <p:cNvPr id="4" name="Content Placeholder 3">
            <a:extLst>
              <a:ext uri="{FF2B5EF4-FFF2-40B4-BE49-F238E27FC236}">
                <a16:creationId xmlns:a16="http://schemas.microsoft.com/office/drawing/2014/main" id="{AD3D37D6-2221-8EFD-F156-E15A3B4B9499}"/>
              </a:ext>
            </a:extLst>
          </p:cNvPr>
          <p:cNvPicPr>
            <a:picLocks noGrp="1" noChangeAspect="1"/>
          </p:cNvPicPr>
          <p:nvPr>
            <p:ph idx="1"/>
          </p:nvPr>
        </p:nvPicPr>
        <p:blipFill>
          <a:blip r:embed="rId2"/>
          <a:stretch>
            <a:fillRect/>
          </a:stretch>
        </p:blipFill>
        <p:spPr>
          <a:xfrm>
            <a:off x="1009650" y="1943894"/>
            <a:ext cx="2362200" cy="2362200"/>
          </a:xfrm>
        </p:spPr>
      </p:pic>
      <p:pic>
        <p:nvPicPr>
          <p:cNvPr id="7" name="Picture 6">
            <a:extLst>
              <a:ext uri="{FF2B5EF4-FFF2-40B4-BE49-F238E27FC236}">
                <a16:creationId xmlns:a16="http://schemas.microsoft.com/office/drawing/2014/main" id="{2B19A9B7-FB59-D972-C9EB-7CD24DBA3C50}"/>
              </a:ext>
            </a:extLst>
          </p:cNvPr>
          <p:cNvPicPr>
            <a:picLocks noChangeAspect="1"/>
          </p:cNvPicPr>
          <p:nvPr/>
        </p:nvPicPr>
        <p:blipFill>
          <a:blip r:embed="rId3"/>
          <a:stretch>
            <a:fillRect/>
          </a:stretch>
        </p:blipFill>
        <p:spPr>
          <a:xfrm>
            <a:off x="7558088" y="2428067"/>
            <a:ext cx="2463800" cy="1766498"/>
          </a:xfrm>
          <a:prstGeom prst="rect">
            <a:avLst/>
          </a:prstGeom>
        </p:spPr>
      </p:pic>
      <p:pic>
        <p:nvPicPr>
          <p:cNvPr id="8" name="Picture 7">
            <a:extLst>
              <a:ext uri="{FF2B5EF4-FFF2-40B4-BE49-F238E27FC236}">
                <a16:creationId xmlns:a16="http://schemas.microsoft.com/office/drawing/2014/main" id="{E15EFE3B-9778-6286-30F0-9D0A66207ABD}"/>
              </a:ext>
            </a:extLst>
          </p:cNvPr>
          <p:cNvPicPr>
            <a:picLocks noChangeAspect="1"/>
          </p:cNvPicPr>
          <p:nvPr/>
        </p:nvPicPr>
        <p:blipFill>
          <a:blip r:embed="rId4"/>
          <a:stretch>
            <a:fillRect/>
          </a:stretch>
        </p:blipFill>
        <p:spPr>
          <a:xfrm>
            <a:off x="6872476" y="3766031"/>
            <a:ext cx="3771900" cy="2159000"/>
          </a:xfrm>
          <a:prstGeom prst="rect">
            <a:avLst/>
          </a:prstGeom>
        </p:spPr>
      </p:pic>
      <p:pic>
        <p:nvPicPr>
          <p:cNvPr id="9" name="Picture 8">
            <a:extLst>
              <a:ext uri="{FF2B5EF4-FFF2-40B4-BE49-F238E27FC236}">
                <a16:creationId xmlns:a16="http://schemas.microsoft.com/office/drawing/2014/main" id="{135CE849-3D09-1F06-2A4D-71C80FA430E3}"/>
              </a:ext>
            </a:extLst>
          </p:cNvPr>
          <p:cNvPicPr>
            <a:picLocks noChangeAspect="1"/>
          </p:cNvPicPr>
          <p:nvPr/>
        </p:nvPicPr>
        <p:blipFill>
          <a:blip r:embed="rId5"/>
          <a:stretch>
            <a:fillRect/>
          </a:stretch>
        </p:blipFill>
        <p:spPr>
          <a:xfrm>
            <a:off x="9729786" y="4261630"/>
            <a:ext cx="1781175" cy="1781175"/>
          </a:xfrm>
          <a:prstGeom prst="rect">
            <a:avLst/>
          </a:prstGeom>
        </p:spPr>
      </p:pic>
      <p:pic>
        <p:nvPicPr>
          <p:cNvPr id="10" name="Picture 9">
            <a:extLst>
              <a:ext uri="{FF2B5EF4-FFF2-40B4-BE49-F238E27FC236}">
                <a16:creationId xmlns:a16="http://schemas.microsoft.com/office/drawing/2014/main" id="{8E538EFF-3D35-B80B-0CB8-4E30F2C37BDE}"/>
              </a:ext>
            </a:extLst>
          </p:cNvPr>
          <p:cNvPicPr>
            <a:picLocks noChangeAspect="1"/>
          </p:cNvPicPr>
          <p:nvPr/>
        </p:nvPicPr>
        <p:blipFill>
          <a:blip r:embed="rId6"/>
          <a:stretch>
            <a:fillRect/>
          </a:stretch>
        </p:blipFill>
        <p:spPr>
          <a:xfrm>
            <a:off x="8742934" y="5237018"/>
            <a:ext cx="1032890" cy="1032890"/>
          </a:xfrm>
          <a:prstGeom prst="rect">
            <a:avLst/>
          </a:prstGeom>
        </p:spPr>
      </p:pic>
      <p:pic>
        <p:nvPicPr>
          <p:cNvPr id="11" name="Picture 10">
            <a:extLst>
              <a:ext uri="{FF2B5EF4-FFF2-40B4-BE49-F238E27FC236}">
                <a16:creationId xmlns:a16="http://schemas.microsoft.com/office/drawing/2014/main" id="{25CB4535-1311-74CA-31AF-DD7BFB3EA322}"/>
              </a:ext>
            </a:extLst>
          </p:cNvPr>
          <p:cNvPicPr>
            <a:picLocks noChangeAspect="1"/>
          </p:cNvPicPr>
          <p:nvPr/>
        </p:nvPicPr>
        <p:blipFill>
          <a:blip r:embed="rId7"/>
          <a:stretch>
            <a:fillRect/>
          </a:stretch>
        </p:blipFill>
        <p:spPr>
          <a:xfrm>
            <a:off x="3300414" y="1960953"/>
            <a:ext cx="2789237" cy="2233612"/>
          </a:xfrm>
          <a:prstGeom prst="rect">
            <a:avLst/>
          </a:prstGeom>
        </p:spPr>
      </p:pic>
      <p:pic>
        <p:nvPicPr>
          <p:cNvPr id="12" name="Picture 11">
            <a:extLst>
              <a:ext uri="{FF2B5EF4-FFF2-40B4-BE49-F238E27FC236}">
                <a16:creationId xmlns:a16="http://schemas.microsoft.com/office/drawing/2014/main" id="{F2EB1E5E-B41D-A4D1-C903-E55826C42528}"/>
              </a:ext>
            </a:extLst>
          </p:cNvPr>
          <p:cNvPicPr>
            <a:picLocks noChangeAspect="1"/>
          </p:cNvPicPr>
          <p:nvPr/>
        </p:nvPicPr>
        <p:blipFill>
          <a:blip r:embed="rId8"/>
          <a:stretch>
            <a:fillRect/>
          </a:stretch>
        </p:blipFill>
        <p:spPr>
          <a:xfrm>
            <a:off x="1610524" y="4306094"/>
            <a:ext cx="2427087" cy="1817973"/>
          </a:xfrm>
          <a:prstGeom prst="rect">
            <a:avLst/>
          </a:prstGeom>
        </p:spPr>
      </p:pic>
      <p:sp>
        <p:nvSpPr>
          <p:cNvPr id="13" name="TextBox 12">
            <a:extLst>
              <a:ext uri="{FF2B5EF4-FFF2-40B4-BE49-F238E27FC236}">
                <a16:creationId xmlns:a16="http://schemas.microsoft.com/office/drawing/2014/main" id="{3AE2388A-654A-B9AE-FA88-C2C5FC74D1FD}"/>
              </a:ext>
            </a:extLst>
          </p:cNvPr>
          <p:cNvSpPr txBox="1"/>
          <p:nvPr/>
        </p:nvSpPr>
        <p:spPr>
          <a:xfrm>
            <a:off x="4695032" y="4614698"/>
            <a:ext cx="2300287" cy="584775"/>
          </a:xfrm>
          <a:prstGeom prst="rect">
            <a:avLst/>
          </a:prstGeom>
          <a:noFill/>
        </p:spPr>
        <p:txBody>
          <a:bodyPr wrap="square" rtlCol="0">
            <a:spAutoFit/>
          </a:bodyPr>
          <a:lstStyle/>
          <a:p>
            <a:r>
              <a:rPr lang="en-NL" sz="3200" dirty="0"/>
              <a:t>TENURE</a:t>
            </a:r>
          </a:p>
        </p:txBody>
      </p:sp>
      <p:pic>
        <p:nvPicPr>
          <p:cNvPr id="3" name="Picture 2">
            <a:extLst>
              <a:ext uri="{FF2B5EF4-FFF2-40B4-BE49-F238E27FC236}">
                <a16:creationId xmlns:a16="http://schemas.microsoft.com/office/drawing/2014/main" id="{6EAFBE13-BE98-7B09-0047-320DF5372986}"/>
              </a:ext>
            </a:extLst>
          </p:cNvPr>
          <p:cNvPicPr>
            <a:picLocks noChangeAspect="1"/>
          </p:cNvPicPr>
          <p:nvPr/>
        </p:nvPicPr>
        <p:blipFill>
          <a:blip r:embed="rId9"/>
          <a:stretch>
            <a:fillRect/>
          </a:stretch>
        </p:blipFill>
        <p:spPr>
          <a:xfrm>
            <a:off x="4436644" y="5253962"/>
            <a:ext cx="2103254" cy="1604038"/>
          </a:xfrm>
          <a:prstGeom prst="rect">
            <a:avLst/>
          </a:prstGeom>
        </p:spPr>
      </p:pic>
      <p:pic>
        <p:nvPicPr>
          <p:cNvPr id="14" name="Picture 5" descr="ICSF - YouTube">
            <a:extLst>
              <a:ext uri="{FF2B5EF4-FFF2-40B4-BE49-F238E27FC236}">
                <a16:creationId xmlns:a16="http://schemas.microsoft.com/office/drawing/2014/main" id="{EB8DCB3C-2CD0-AE9A-038C-00332CAE1C1E}"/>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651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29CE-5A95-A894-F9DD-8DDD211AA02B}"/>
              </a:ext>
            </a:extLst>
          </p:cNvPr>
          <p:cNvSpPr>
            <a:spLocks noGrp="1"/>
          </p:cNvSpPr>
          <p:nvPr>
            <p:ph type="title"/>
          </p:nvPr>
        </p:nvSpPr>
        <p:spPr/>
        <p:txBody>
          <a:bodyPr/>
          <a:lstStyle/>
          <a:p>
            <a:r>
              <a:rPr lang="en-NL" dirty="0"/>
              <a:t>What is ‘tenure’?</a:t>
            </a:r>
          </a:p>
        </p:txBody>
      </p:sp>
      <p:sp>
        <p:nvSpPr>
          <p:cNvPr id="3" name="Content Placeholder 2">
            <a:extLst>
              <a:ext uri="{FF2B5EF4-FFF2-40B4-BE49-F238E27FC236}">
                <a16:creationId xmlns:a16="http://schemas.microsoft.com/office/drawing/2014/main" id="{DEC43416-FCFD-ED21-8823-87D923EC1564}"/>
              </a:ext>
            </a:extLst>
          </p:cNvPr>
          <p:cNvSpPr>
            <a:spLocks noGrp="1"/>
          </p:cNvSpPr>
          <p:nvPr>
            <p:ph idx="1"/>
          </p:nvPr>
        </p:nvSpPr>
        <p:spPr/>
        <p:txBody>
          <a:bodyPr/>
          <a:lstStyle/>
          <a:p>
            <a:pPr marL="0" indent="0">
              <a:buNone/>
            </a:pPr>
            <a:r>
              <a:rPr lang="en-NL" dirty="0"/>
              <a:t>“Tenure systems determine who can use which resources, for how long, and under what conditions” (Tenure Guidelines 2012:5)</a:t>
            </a:r>
          </a:p>
          <a:p>
            <a:pPr marL="0" indent="0">
              <a:buNone/>
            </a:pPr>
            <a:endParaRPr lang="en-NL" dirty="0"/>
          </a:p>
          <a:p>
            <a:pPr marL="0" indent="0">
              <a:buNone/>
            </a:pPr>
            <a:endParaRPr lang="en-NL" dirty="0"/>
          </a:p>
        </p:txBody>
      </p:sp>
      <p:pic>
        <p:nvPicPr>
          <p:cNvPr id="4" name="Picture 3">
            <a:extLst>
              <a:ext uri="{FF2B5EF4-FFF2-40B4-BE49-F238E27FC236}">
                <a16:creationId xmlns:a16="http://schemas.microsoft.com/office/drawing/2014/main" id="{0AB0BAA5-4402-62C2-B85D-D1ECF63D4EE0}"/>
              </a:ext>
            </a:extLst>
          </p:cNvPr>
          <p:cNvPicPr>
            <a:picLocks noChangeAspect="1"/>
          </p:cNvPicPr>
          <p:nvPr/>
        </p:nvPicPr>
        <p:blipFill>
          <a:blip r:embed="rId2"/>
          <a:stretch>
            <a:fillRect/>
          </a:stretch>
        </p:blipFill>
        <p:spPr>
          <a:xfrm>
            <a:off x="8139112" y="3090554"/>
            <a:ext cx="2857500" cy="2857500"/>
          </a:xfrm>
          <a:prstGeom prst="rect">
            <a:avLst/>
          </a:prstGeom>
        </p:spPr>
      </p:pic>
      <p:pic>
        <p:nvPicPr>
          <p:cNvPr id="5" name="Picture 4">
            <a:extLst>
              <a:ext uri="{FF2B5EF4-FFF2-40B4-BE49-F238E27FC236}">
                <a16:creationId xmlns:a16="http://schemas.microsoft.com/office/drawing/2014/main" id="{870959CD-B059-079C-A0FF-0C1D6F42FB81}"/>
              </a:ext>
            </a:extLst>
          </p:cNvPr>
          <p:cNvPicPr>
            <a:picLocks noChangeAspect="1"/>
          </p:cNvPicPr>
          <p:nvPr/>
        </p:nvPicPr>
        <p:blipFill>
          <a:blip r:embed="rId3"/>
          <a:stretch>
            <a:fillRect/>
          </a:stretch>
        </p:blipFill>
        <p:spPr>
          <a:xfrm>
            <a:off x="1195388" y="3373599"/>
            <a:ext cx="2609850" cy="1517974"/>
          </a:xfrm>
          <a:prstGeom prst="rect">
            <a:avLst/>
          </a:prstGeom>
        </p:spPr>
      </p:pic>
      <p:cxnSp>
        <p:nvCxnSpPr>
          <p:cNvPr id="7" name="Straight Arrow Connector 6">
            <a:extLst>
              <a:ext uri="{FF2B5EF4-FFF2-40B4-BE49-F238E27FC236}">
                <a16:creationId xmlns:a16="http://schemas.microsoft.com/office/drawing/2014/main" id="{A3B8D3E3-9F3F-403B-C38A-162249B78DC5}"/>
              </a:ext>
            </a:extLst>
          </p:cNvPr>
          <p:cNvCxnSpPr>
            <a:cxnSpLocks/>
          </p:cNvCxnSpPr>
          <p:nvPr/>
        </p:nvCxnSpPr>
        <p:spPr>
          <a:xfrm>
            <a:off x="4334494" y="4400550"/>
            <a:ext cx="3063833" cy="0"/>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DCBCC0-50C4-647C-6130-A616533D5BCB}"/>
              </a:ext>
            </a:extLst>
          </p:cNvPr>
          <p:cNvSpPr txBox="1"/>
          <p:nvPr/>
        </p:nvSpPr>
        <p:spPr>
          <a:xfrm>
            <a:off x="5039096" y="3846552"/>
            <a:ext cx="2000249" cy="369332"/>
          </a:xfrm>
          <a:prstGeom prst="rect">
            <a:avLst/>
          </a:prstGeom>
          <a:noFill/>
        </p:spPr>
        <p:txBody>
          <a:bodyPr wrap="square" rtlCol="0">
            <a:spAutoFit/>
          </a:bodyPr>
          <a:lstStyle/>
          <a:p>
            <a:r>
              <a:rPr lang="en-NL" dirty="0"/>
              <a:t>Clear relationship</a:t>
            </a:r>
          </a:p>
        </p:txBody>
      </p:sp>
      <p:sp>
        <p:nvSpPr>
          <p:cNvPr id="6" name="TextBox 5">
            <a:extLst>
              <a:ext uri="{FF2B5EF4-FFF2-40B4-BE49-F238E27FC236}">
                <a16:creationId xmlns:a16="http://schemas.microsoft.com/office/drawing/2014/main" id="{EEC1E905-0F53-4062-7A22-A3B497726ACF}"/>
              </a:ext>
            </a:extLst>
          </p:cNvPr>
          <p:cNvSpPr txBox="1"/>
          <p:nvPr/>
        </p:nvSpPr>
        <p:spPr>
          <a:xfrm>
            <a:off x="5039096" y="4638294"/>
            <a:ext cx="2113808" cy="380010"/>
          </a:xfrm>
          <a:prstGeom prst="rect">
            <a:avLst/>
          </a:prstGeom>
          <a:noFill/>
        </p:spPr>
        <p:txBody>
          <a:bodyPr wrap="square" rtlCol="0">
            <a:spAutoFit/>
          </a:bodyPr>
          <a:lstStyle/>
          <a:p>
            <a:r>
              <a:rPr lang="en-NL" dirty="0"/>
              <a:t>[property/access]</a:t>
            </a:r>
          </a:p>
        </p:txBody>
      </p:sp>
      <p:sp>
        <p:nvSpPr>
          <p:cNvPr id="8" name="Rectangle 7">
            <a:extLst>
              <a:ext uri="{FF2B5EF4-FFF2-40B4-BE49-F238E27FC236}">
                <a16:creationId xmlns:a16="http://schemas.microsoft.com/office/drawing/2014/main" id="{9BF8C7FB-9C6F-5624-4B17-FC9B37F1215A}"/>
              </a:ext>
            </a:extLst>
          </p:cNvPr>
          <p:cNvSpPr/>
          <p:nvPr/>
        </p:nvSpPr>
        <p:spPr>
          <a:xfrm>
            <a:off x="8139112" y="3090554"/>
            <a:ext cx="3035569" cy="2953986"/>
          </a:xfrm>
          <a:custGeom>
            <a:avLst/>
            <a:gdLst>
              <a:gd name="connsiteX0" fmla="*/ 0 w 3035569"/>
              <a:gd name="connsiteY0" fmla="*/ 0 h 2953986"/>
              <a:gd name="connsiteX1" fmla="*/ 475572 w 3035569"/>
              <a:gd name="connsiteY1" fmla="*/ 0 h 2953986"/>
              <a:gd name="connsiteX2" fmla="*/ 890434 w 3035569"/>
              <a:gd name="connsiteY2" fmla="*/ 0 h 2953986"/>
              <a:gd name="connsiteX3" fmla="*/ 1457073 w 3035569"/>
              <a:gd name="connsiteY3" fmla="*/ 0 h 2953986"/>
              <a:gd name="connsiteX4" fmla="*/ 1932646 w 3035569"/>
              <a:gd name="connsiteY4" fmla="*/ 0 h 2953986"/>
              <a:gd name="connsiteX5" fmla="*/ 2408218 w 3035569"/>
              <a:gd name="connsiteY5" fmla="*/ 0 h 2953986"/>
              <a:gd name="connsiteX6" fmla="*/ 3035569 w 3035569"/>
              <a:gd name="connsiteY6" fmla="*/ 0 h 2953986"/>
              <a:gd name="connsiteX7" fmla="*/ 3035569 w 3035569"/>
              <a:gd name="connsiteY7" fmla="*/ 531717 h 2953986"/>
              <a:gd name="connsiteX8" fmla="*/ 3035569 w 3035569"/>
              <a:gd name="connsiteY8" fmla="*/ 1122515 h 2953986"/>
              <a:gd name="connsiteX9" fmla="*/ 3035569 w 3035569"/>
              <a:gd name="connsiteY9" fmla="*/ 1654232 h 2953986"/>
              <a:gd name="connsiteX10" fmla="*/ 3035569 w 3035569"/>
              <a:gd name="connsiteY10" fmla="*/ 2185950 h 2953986"/>
              <a:gd name="connsiteX11" fmla="*/ 3035569 w 3035569"/>
              <a:gd name="connsiteY11" fmla="*/ 2953986 h 2953986"/>
              <a:gd name="connsiteX12" fmla="*/ 2499285 w 3035569"/>
              <a:gd name="connsiteY12" fmla="*/ 2953986 h 2953986"/>
              <a:gd name="connsiteX13" fmla="*/ 1932646 w 3035569"/>
              <a:gd name="connsiteY13" fmla="*/ 2953986 h 2953986"/>
              <a:gd name="connsiteX14" fmla="*/ 1366006 w 3035569"/>
              <a:gd name="connsiteY14" fmla="*/ 2953986 h 2953986"/>
              <a:gd name="connsiteX15" fmla="*/ 920789 w 3035569"/>
              <a:gd name="connsiteY15" fmla="*/ 2953986 h 2953986"/>
              <a:gd name="connsiteX16" fmla="*/ 0 w 3035569"/>
              <a:gd name="connsiteY16" fmla="*/ 2953986 h 2953986"/>
              <a:gd name="connsiteX17" fmla="*/ 0 w 3035569"/>
              <a:gd name="connsiteY17" fmla="*/ 2304109 h 2953986"/>
              <a:gd name="connsiteX18" fmla="*/ 0 w 3035569"/>
              <a:gd name="connsiteY18" fmla="*/ 1801931 h 2953986"/>
              <a:gd name="connsiteX19" fmla="*/ 0 w 3035569"/>
              <a:gd name="connsiteY19" fmla="*/ 1270214 h 2953986"/>
              <a:gd name="connsiteX20" fmla="*/ 0 w 3035569"/>
              <a:gd name="connsiteY20" fmla="*/ 738496 h 2953986"/>
              <a:gd name="connsiteX21" fmla="*/ 0 w 3035569"/>
              <a:gd name="connsiteY21" fmla="*/ 0 h 29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5569" h="2953986" extrusionOk="0">
                <a:moveTo>
                  <a:pt x="0" y="0"/>
                </a:moveTo>
                <a:cubicBezTo>
                  <a:pt x="171872" y="-7550"/>
                  <a:pt x="248496" y="55960"/>
                  <a:pt x="475572" y="0"/>
                </a:cubicBezTo>
                <a:cubicBezTo>
                  <a:pt x="702648" y="-55960"/>
                  <a:pt x="694553" y="6522"/>
                  <a:pt x="890434" y="0"/>
                </a:cubicBezTo>
                <a:cubicBezTo>
                  <a:pt x="1086315" y="-6522"/>
                  <a:pt x="1274883" y="22182"/>
                  <a:pt x="1457073" y="0"/>
                </a:cubicBezTo>
                <a:cubicBezTo>
                  <a:pt x="1639263" y="-22182"/>
                  <a:pt x="1803141" y="17955"/>
                  <a:pt x="1932646" y="0"/>
                </a:cubicBezTo>
                <a:cubicBezTo>
                  <a:pt x="2062151" y="-17955"/>
                  <a:pt x="2297481" y="6420"/>
                  <a:pt x="2408218" y="0"/>
                </a:cubicBezTo>
                <a:cubicBezTo>
                  <a:pt x="2518955" y="-6420"/>
                  <a:pt x="2824958" y="59391"/>
                  <a:pt x="3035569" y="0"/>
                </a:cubicBezTo>
                <a:cubicBezTo>
                  <a:pt x="3048746" y="249316"/>
                  <a:pt x="2988103" y="328914"/>
                  <a:pt x="3035569" y="531717"/>
                </a:cubicBezTo>
                <a:cubicBezTo>
                  <a:pt x="3083035" y="734520"/>
                  <a:pt x="3031747" y="924889"/>
                  <a:pt x="3035569" y="1122515"/>
                </a:cubicBezTo>
                <a:cubicBezTo>
                  <a:pt x="3039391" y="1320141"/>
                  <a:pt x="2987550" y="1449032"/>
                  <a:pt x="3035569" y="1654232"/>
                </a:cubicBezTo>
                <a:cubicBezTo>
                  <a:pt x="3083588" y="1859432"/>
                  <a:pt x="2993318" y="2021872"/>
                  <a:pt x="3035569" y="2185950"/>
                </a:cubicBezTo>
                <a:cubicBezTo>
                  <a:pt x="3077820" y="2350028"/>
                  <a:pt x="2996565" y="2739470"/>
                  <a:pt x="3035569" y="2953986"/>
                </a:cubicBezTo>
                <a:cubicBezTo>
                  <a:pt x="2817647" y="2995416"/>
                  <a:pt x="2685417" y="2922170"/>
                  <a:pt x="2499285" y="2953986"/>
                </a:cubicBezTo>
                <a:cubicBezTo>
                  <a:pt x="2313153" y="2985802"/>
                  <a:pt x="2050491" y="2938731"/>
                  <a:pt x="1932646" y="2953986"/>
                </a:cubicBezTo>
                <a:cubicBezTo>
                  <a:pt x="1814801" y="2969241"/>
                  <a:pt x="1565223" y="2910582"/>
                  <a:pt x="1366006" y="2953986"/>
                </a:cubicBezTo>
                <a:cubicBezTo>
                  <a:pt x="1166789" y="2997390"/>
                  <a:pt x="1099035" y="2917472"/>
                  <a:pt x="920789" y="2953986"/>
                </a:cubicBezTo>
                <a:cubicBezTo>
                  <a:pt x="742543" y="2990500"/>
                  <a:pt x="360267" y="2947148"/>
                  <a:pt x="0" y="2953986"/>
                </a:cubicBezTo>
                <a:cubicBezTo>
                  <a:pt x="-73928" y="2640195"/>
                  <a:pt x="30485" y="2469469"/>
                  <a:pt x="0" y="2304109"/>
                </a:cubicBezTo>
                <a:cubicBezTo>
                  <a:pt x="-30485" y="2138749"/>
                  <a:pt x="57702" y="2011880"/>
                  <a:pt x="0" y="1801931"/>
                </a:cubicBezTo>
                <a:cubicBezTo>
                  <a:pt x="-57702" y="1591982"/>
                  <a:pt x="23158" y="1453834"/>
                  <a:pt x="0" y="1270214"/>
                </a:cubicBezTo>
                <a:cubicBezTo>
                  <a:pt x="-23158" y="1086594"/>
                  <a:pt x="51632" y="914534"/>
                  <a:pt x="0" y="738496"/>
                </a:cubicBezTo>
                <a:cubicBezTo>
                  <a:pt x="-51632" y="562458"/>
                  <a:pt x="28188" y="239338"/>
                  <a:pt x="0" y="0"/>
                </a:cubicBezTo>
                <a:close/>
              </a:path>
            </a:pathLst>
          </a:custGeom>
          <a:noFill/>
          <a:ln w="38100">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rgbClr val="FF0000"/>
                </a:solidFill>
                <a:prstDash val="dash"/>
              </a:ln>
              <a:noFill/>
            </a:endParaRPr>
          </a:p>
        </p:txBody>
      </p:sp>
      <p:sp>
        <p:nvSpPr>
          <p:cNvPr id="9" name="TextBox 8">
            <a:extLst>
              <a:ext uri="{FF2B5EF4-FFF2-40B4-BE49-F238E27FC236}">
                <a16:creationId xmlns:a16="http://schemas.microsoft.com/office/drawing/2014/main" id="{6CFCF263-8140-960B-BEFA-F3C10FF4B726}"/>
              </a:ext>
            </a:extLst>
          </p:cNvPr>
          <p:cNvSpPr txBox="1"/>
          <p:nvPr/>
        </p:nvSpPr>
        <p:spPr>
          <a:xfrm>
            <a:off x="8329613" y="6176963"/>
            <a:ext cx="3614737" cy="369332"/>
          </a:xfrm>
          <a:prstGeom prst="rect">
            <a:avLst/>
          </a:prstGeom>
          <a:noFill/>
        </p:spPr>
        <p:txBody>
          <a:bodyPr wrap="square" rtlCol="0">
            <a:spAutoFit/>
          </a:bodyPr>
          <a:lstStyle/>
          <a:p>
            <a:r>
              <a:rPr lang="en-NL" dirty="0"/>
              <a:t>+ the spaces necessary to go fishing</a:t>
            </a:r>
          </a:p>
        </p:txBody>
      </p:sp>
      <p:pic>
        <p:nvPicPr>
          <p:cNvPr id="11" name="Picture 5" descr="ICSF - YouTube">
            <a:extLst>
              <a:ext uri="{FF2B5EF4-FFF2-40B4-BE49-F238E27FC236}">
                <a16:creationId xmlns:a16="http://schemas.microsoft.com/office/drawing/2014/main" id="{2D47B43F-DBDD-D396-CC76-BF5FE7507BD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955744" y="602457"/>
            <a:ext cx="1155699" cy="11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93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2947</TotalTime>
  <Words>871</Words>
  <Application>Microsoft Macintosh PowerPoint</Application>
  <PresentationFormat>Widescreen</PresentationFormat>
  <Paragraphs>141</Paragraphs>
  <Slides>25</Slides>
  <Notes>2</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 Unicode MS</vt:lpstr>
      <vt:lpstr>Arial</vt:lpstr>
      <vt:lpstr>Calibri</vt:lpstr>
      <vt:lpstr>Calibri Light</vt:lpstr>
      <vt:lpstr>Office Theme</vt:lpstr>
      <vt:lpstr>Tenure</vt:lpstr>
      <vt:lpstr>1. Small-scale fishers in Sri Lanka</vt:lpstr>
      <vt:lpstr>Members of communities</vt:lpstr>
      <vt:lpstr>North Sri Lankan fisher problems:</vt:lpstr>
      <vt:lpstr>Could it be that ‘problems of tenure’ are the main reason our fisher friends want to leave fisheries?</vt:lpstr>
      <vt:lpstr>International attention to tenure</vt:lpstr>
      <vt:lpstr>Why are international bodies concerned?</vt:lpstr>
      <vt:lpstr>2. What are the necessities for fishing?</vt:lpstr>
      <vt:lpstr>What is ‘tenure’?</vt:lpstr>
      <vt:lpstr>Tenure is:</vt:lpstr>
      <vt:lpstr>3. What is the current tenure situation:</vt:lpstr>
      <vt:lpstr>Contemporary tenure in South Asia</vt:lpstr>
      <vt:lpstr>Customary marine tenure in South Asia</vt:lpstr>
      <vt:lpstr>Conditions for successful tenure</vt:lpstr>
      <vt:lpstr>Features of governmental tenure</vt:lpstr>
      <vt:lpstr>PowerPoint Presentation</vt:lpstr>
      <vt:lpstr>4. Threats to existing tenure rights</vt:lpstr>
      <vt:lpstr>5. ‘Fixing’ problems of tenure</vt:lpstr>
      <vt:lpstr>6. Fighting for just tenure rights</vt:lpstr>
      <vt:lpstr>7. So what will happen to Harneesh? </vt:lpstr>
      <vt:lpstr>Thank you for your attention</vt:lpstr>
      <vt:lpstr>Extra slides</vt:lpstr>
      <vt:lpstr>Code of Conduct 1995:</vt:lpstr>
      <vt:lpstr>Tenure Guidelines 2012:</vt:lpstr>
      <vt:lpstr>SSF Guidelines 2014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Tenure</dc:title>
  <dc:creator>Maarten Bavinck</dc:creator>
  <cp:lastModifiedBy>Maarten Bavinck</cp:lastModifiedBy>
  <cp:revision>12</cp:revision>
  <dcterms:created xsi:type="dcterms:W3CDTF">2022-04-30T13:20:59Z</dcterms:created>
  <dcterms:modified xsi:type="dcterms:W3CDTF">2022-05-04T09:18:54Z</dcterms:modified>
</cp:coreProperties>
</file>