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2" r:id="rId4"/>
    <p:sldId id="284" r:id="rId5"/>
    <p:sldId id="289" r:id="rId6"/>
    <p:sldId id="285" r:id="rId7"/>
    <p:sldId id="257" r:id="rId8"/>
    <p:sldId id="281" r:id="rId9"/>
    <p:sldId id="263" r:id="rId10"/>
    <p:sldId id="286" r:id="rId11"/>
    <p:sldId id="287" r:id="rId12"/>
    <p:sldId id="265" r:id="rId13"/>
    <p:sldId id="274" r:id="rId14"/>
    <p:sldId id="273" r:id="rId15"/>
    <p:sldId id="280" r:id="rId16"/>
    <p:sldId id="275" r:id="rId17"/>
    <p:sldId id="288"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18" autoAdjust="0"/>
    <p:restoredTop sz="94660"/>
  </p:normalViewPr>
  <p:slideViewPr>
    <p:cSldViewPr>
      <p:cViewPr varScale="1">
        <p:scale>
          <a:sx n="83" d="100"/>
          <a:sy n="83" d="100"/>
        </p:scale>
        <p:origin x="-1450" y="-77"/>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F5F580-0BD8-40EE-A67D-2D4C26EA6891}"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1105294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F5F580-0BD8-40EE-A67D-2D4C26EA6891}"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585763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F5F580-0BD8-40EE-A67D-2D4C26EA6891}"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159058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F5F580-0BD8-40EE-A67D-2D4C26EA6891}"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115171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F5F580-0BD8-40EE-A67D-2D4C26EA6891}"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237103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F5F580-0BD8-40EE-A67D-2D4C26EA6891}"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1391340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F5F580-0BD8-40EE-A67D-2D4C26EA6891}" type="datetimeFigureOut">
              <a:rPr lang="en-US" smtClean="0"/>
              <a:pPr/>
              <a:t>4/9/2022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2382367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F5F580-0BD8-40EE-A67D-2D4C26EA6891}" type="datetimeFigureOut">
              <a:rPr lang="en-US" smtClean="0"/>
              <a:pPr/>
              <a:t>4/9/2022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1655465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5F580-0BD8-40EE-A67D-2D4C26EA6891}" type="datetimeFigureOut">
              <a:rPr lang="en-US" smtClean="0"/>
              <a:pPr/>
              <a:t>4/9/2022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14073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5F580-0BD8-40EE-A67D-2D4C26EA6891}"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170969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5F580-0BD8-40EE-A67D-2D4C26EA6891}"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1887290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5F580-0BD8-40EE-A67D-2D4C26EA6891}" type="datetimeFigureOut">
              <a:rPr lang="en-US" smtClean="0"/>
              <a:pPr/>
              <a:t>4/9/2022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DF7BD-33C2-42BC-BCAD-F125EC3ADE71}" type="slidenum">
              <a:rPr lang="en-US" smtClean="0"/>
              <a:pPr/>
              <a:t>‹#›</a:t>
            </a:fld>
            <a:endParaRPr lang="en-US"/>
          </a:p>
        </p:txBody>
      </p:sp>
    </p:spTree>
    <p:extLst>
      <p:ext uri="{BB962C8B-B14F-4D97-AF65-F5344CB8AC3E}">
        <p14:creationId xmlns:p14="http://schemas.microsoft.com/office/powerpoint/2010/main" xmlns="" val="39244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57299"/>
            <a:ext cx="7772400" cy="2243152"/>
          </a:xfrm>
        </p:spPr>
        <p:txBody>
          <a:bodyPr>
            <a:noAutofit/>
          </a:bodyPr>
          <a:lstStyle/>
          <a:p>
            <a:r>
              <a:rPr lang="en-IN" sz="2800" b="1" dirty="0"/>
              <a:t>The Invisible Informal Workforce:</a:t>
            </a:r>
            <a:r>
              <a:rPr lang="en-US" sz="2800" dirty="0"/>
              <a:t/>
            </a:r>
            <a:br>
              <a:rPr lang="en-US" sz="2800" dirty="0"/>
            </a:br>
            <a:r>
              <a:rPr lang="en-IN" sz="2800" b="1" dirty="0"/>
              <a:t> Women </a:t>
            </a:r>
            <a:r>
              <a:rPr lang="en-IN" sz="2800" b="1" dirty="0" err="1"/>
              <a:t>Fishworkers</a:t>
            </a:r>
            <a:r>
              <a:rPr lang="en-IN" sz="2800" b="1" dirty="0"/>
              <a:t> and their Right </a:t>
            </a:r>
            <a:r>
              <a:rPr lang="en-IN" sz="2800" b="1" dirty="0" smtClean="0"/>
              <a:t/>
            </a:r>
            <a:br>
              <a:rPr lang="en-IN" sz="2800" b="1" dirty="0" smtClean="0"/>
            </a:br>
            <a:r>
              <a:rPr lang="en-IN" sz="2800" b="1" dirty="0" smtClean="0"/>
              <a:t>to </a:t>
            </a:r>
            <a:r>
              <a:rPr lang="en-IN" sz="2800" b="1" dirty="0"/>
              <a:t>Social Security</a:t>
            </a:r>
            <a:r>
              <a:rPr lang="en-US" sz="2800" dirty="0"/>
              <a:t/>
            </a:r>
            <a:br>
              <a:rPr lang="en-US" sz="2800" dirty="0"/>
            </a:br>
            <a:endParaRPr lang="en-US" sz="2800" dirty="0"/>
          </a:p>
        </p:txBody>
      </p:sp>
      <p:sp>
        <p:nvSpPr>
          <p:cNvPr id="3" name="Subtitle 2"/>
          <p:cNvSpPr>
            <a:spLocks noGrp="1"/>
          </p:cNvSpPr>
          <p:nvPr>
            <p:ph type="subTitle" idx="1"/>
          </p:nvPr>
        </p:nvSpPr>
        <p:spPr/>
        <p:txBody>
          <a:bodyPr>
            <a:normAutofit/>
          </a:bodyPr>
          <a:lstStyle/>
          <a:p>
            <a:r>
              <a:rPr lang="en-US" sz="2400" dirty="0" err="1" smtClean="0">
                <a:solidFill>
                  <a:schemeClr val="tx1"/>
                </a:solidFill>
              </a:rPr>
              <a:t>Aswathy</a:t>
            </a:r>
            <a:r>
              <a:rPr lang="en-US" sz="2400" dirty="0" smtClean="0">
                <a:solidFill>
                  <a:schemeClr val="tx1"/>
                </a:solidFill>
              </a:rPr>
              <a:t> </a:t>
            </a:r>
            <a:r>
              <a:rPr lang="en-US" sz="2400" dirty="0" err="1" smtClean="0">
                <a:solidFill>
                  <a:schemeClr val="tx1"/>
                </a:solidFill>
              </a:rPr>
              <a:t>Senan</a:t>
            </a:r>
            <a:endParaRPr lang="en-US" sz="2400" dirty="0" smtClean="0">
              <a:solidFill>
                <a:schemeClr val="tx1"/>
              </a:solidFill>
            </a:endParaRPr>
          </a:p>
          <a:p>
            <a:r>
              <a:rPr lang="en-US" sz="2400" dirty="0" smtClean="0">
                <a:solidFill>
                  <a:schemeClr val="tx1"/>
                </a:solidFill>
              </a:rPr>
              <a:t>(Independent Researcher)</a:t>
            </a:r>
            <a:r>
              <a:rPr lang="en-US" sz="2400" b="1" dirty="0" smtClean="0">
                <a:solidFill>
                  <a:schemeClr val="tx1"/>
                </a:solidFill>
              </a:rPr>
              <a:t> </a:t>
            </a:r>
            <a:r>
              <a:rPr lang="en-US" sz="2400" b="1" dirty="0" smtClean="0">
                <a:solidFill>
                  <a:schemeClr val="tx1"/>
                </a:solidFill>
              </a:rPr>
              <a:t/>
            </a:r>
            <a:br>
              <a:rPr lang="en-US" sz="2400" b="1" dirty="0" smtClean="0">
                <a:solidFill>
                  <a:schemeClr val="tx1"/>
                </a:solidFill>
              </a:rPr>
            </a:br>
            <a:r>
              <a:rPr lang="en-US" sz="1300" dirty="0" smtClean="0">
                <a:solidFill>
                  <a:schemeClr val="tx1"/>
                </a:solidFill>
              </a:rPr>
              <a:t>National </a:t>
            </a:r>
            <a:r>
              <a:rPr lang="en-US" sz="1300" dirty="0" smtClean="0">
                <a:solidFill>
                  <a:schemeClr val="tx1"/>
                </a:solidFill>
              </a:rPr>
              <a:t>Workshop:  SSF Guidelines and Women in Fisheries, India, </a:t>
            </a:r>
            <a:endParaRPr lang="en-US" sz="1300" dirty="0" smtClean="0">
              <a:solidFill>
                <a:schemeClr val="tx1"/>
              </a:solidFill>
            </a:endParaRPr>
          </a:p>
          <a:p>
            <a:r>
              <a:rPr lang="en-US" sz="1300" dirty="0" err="1" smtClean="0">
                <a:solidFill>
                  <a:schemeClr val="tx1"/>
                </a:solidFill>
              </a:rPr>
              <a:t>Asha</a:t>
            </a:r>
            <a:r>
              <a:rPr lang="en-US" sz="1300" dirty="0" smtClean="0">
                <a:solidFill>
                  <a:schemeClr val="tx1"/>
                </a:solidFill>
              </a:rPr>
              <a:t> </a:t>
            </a:r>
            <a:r>
              <a:rPr lang="en-US" sz="1300" dirty="0" err="1" smtClean="0">
                <a:solidFill>
                  <a:schemeClr val="tx1"/>
                </a:solidFill>
              </a:rPr>
              <a:t>Nivas</a:t>
            </a:r>
            <a:r>
              <a:rPr lang="en-US" sz="1300" dirty="0" smtClean="0">
                <a:solidFill>
                  <a:schemeClr val="tx1"/>
                </a:solidFill>
              </a:rPr>
              <a:t>, Chennai, Tamil Nadu, India</a:t>
            </a:r>
            <a:br>
              <a:rPr lang="en-US" sz="1300" dirty="0" smtClean="0">
                <a:solidFill>
                  <a:schemeClr val="tx1"/>
                </a:solidFill>
              </a:rPr>
            </a:br>
            <a:r>
              <a:rPr lang="en-US" sz="1300" dirty="0" smtClean="0">
                <a:solidFill>
                  <a:schemeClr val="tx1"/>
                </a:solidFill>
              </a:rPr>
              <a:t>8 to 10 April 2022</a:t>
            </a:r>
            <a:endParaRPr lang="en-US" sz="1300" dirty="0">
              <a:solidFill>
                <a:schemeClr val="tx1"/>
              </a:solidFill>
            </a:endParaRPr>
          </a:p>
        </p:txBody>
      </p:sp>
    </p:spTree>
    <p:extLst>
      <p:ext uri="{BB962C8B-B14F-4D97-AF65-F5344CB8AC3E}">
        <p14:creationId xmlns:p14="http://schemas.microsoft.com/office/powerpoint/2010/main" xmlns="" val="345252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IN" sz="2400" dirty="0"/>
              <a:t>In countries like India, social security is best understood as pro-poor measures that can be: </a:t>
            </a:r>
            <a:endParaRPr lang="en-US" sz="2400" dirty="0"/>
          </a:p>
          <a:p>
            <a:pPr marL="0" indent="0">
              <a:buNone/>
            </a:pPr>
            <a:r>
              <a:rPr lang="en-IN" sz="2400" dirty="0"/>
              <a:t>a) promotional, aiming to augment income, such as through the Mahatma Gandhi National Rural Employment Guarantee Act (MGNREGA); </a:t>
            </a:r>
            <a:endParaRPr lang="en-US" sz="2400" dirty="0"/>
          </a:p>
          <a:p>
            <a:pPr marL="0" indent="0">
              <a:buNone/>
            </a:pPr>
            <a:r>
              <a:rPr lang="en-IN" sz="2400" dirty="0"/>
              <a:t>b) preventive, aiming to forestall economic distress, such as through Provident Funds (PF); and </a:t>
            </a:r>
            <a:endParaRPr lang="en-US" sz="2400" dirty="0"/>
          </a:p>
          <a:p>
            <a:pPr marL="0" indent="0">
              <a:buNone/>
            </a:pPr>
            <a:r>
              <a:rPr lang="en-IN" sz="2400" dirty="0"/>
              <a:t>c) protective, aiming to ensure relief from certain external shocks, such insurance schemes in the case of injury or death of a primary breadwinner</a:t>
            </a:r>
            <a:endParaRPr lang="en-US" sz="2400" dirty="0"/>
          </a:p>
        </p:txBody>
      </p:sp>
    </p:spTree>
    <p:extLst>
      <p:ext uri="{BB962C8B-B14F-4D97-AF65-F5344CB8AC3E}">
        <p14:creationId xmlns:p14="http://schemas.microsoft.com/office/powerpoint/2010/main" xmlns="" val="531120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Possibilities of </a:t>
            </a:r>
            <a:r>
              <a:rPr lang="en-US" dirty="0" err="1" smtClean="0"/>
              <a:t>collectivising</a:t>
            </a:r>
            <a:r>
              <a:rPr lang="en-US" dirty="0" smtClean="0"/>
              <a:t> 	</a:t>
            </a:r>
            <a:endParaRPr lang="en-US" dirty="0"/>
          </a:p>
        </p:txBody>
      </p:sp>
      <p:sp>
        <p:nvSpPr>
          <p:cNvPr id="3" name="Content Placeholder 2"/>
          <p:cNvSpPr>
            <a:spLocks noGrp="1"/>
          </p:cNvSpPr>
          <p:nvPr>
            <p:ph idx="1"/>
          </p:nvPr>
        </p:nvSpPr>
        <p:spPr/>
        <p:txBody>
          <a:bodyPr/>
          <a:lstStyle/>
          <a:p>
            <a:r>
              <a:rPr lang="en-US" dirty="0" smtClean="0"/>
              <a:t>Unions</a:t>
            </a:r>
          </a:p>
          <a:p>
            <a:r>
              <a:rPr lang="en-US" dirty="0" smtClean="0"/>
              <a:t>NGOs</a:t>
            </a:r>
          </a:p>
          <a:p>
            <a:r>
              <a:rPr lang="en-US" dirty="0" smtClean="0"/>
              <a:t>SHGs</a:t>
            </a:r>
          </a:p>
          <a:p>
            <a:r>
              <a:rPr lang="en-US" dirty="0" smtClean="0"/>
              <a:t>Collectives</a:t>
            </a:r>
          </a:p>
          <a:p>
            <a:r>
              <a:rPr lang="en-US" dirty="0" smtClean="0"/>
              <a:t>Cooperatives</a:t>
            </a:r>
            <a:endParaRPr lang="en-US" dirty="0"/>
          </a:p>
        </p:txBody>
      </p:sp>
    </p:spTree>
    <p:extLst>
      <p:ext uri="{BB962C8B-B14F-4D97-AF65-F5344CB8AC3E}">
        <p14:creationId xmlns:p14="http://schemas.microsoft.com/office/powerpoint/2010/main" xmlns="" val="2928041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800" dirty="0" smtClean="0"/>
              <a:t>Fisheries Department (TN)’s mission:  </a:t>
            </a:r>
            <a:endParaRPr lang="en-US" sz="2800" dirty="0"/>
          </a:p>
        </p:txBody>
      </p:sp>
      <p:sp>
        <p:nvSpPr>
          <p:cNvPr id="3" name="Content Placeholder 2"/>
          <p:cNvSpPr>
            <a:spLocks noGrp="1"/>
          </p:cNvSpPr>
          <p:nvPr>
            <p:ph idx="1"/>
          </p:nvPr>
        </p:nvSpPr>
        <p:spPr/>
        <p:txBody>
          <a:bodyPr>
            <a:normAutofit/>
          </a:bodyPr>
          <a:lstStyle/>
          <a:p>
            <a:r>
              <a:rPr lang="en-IN" sz="1800" dirty="0" smtClean="0"/>
              <a:t>To </a:t>
            </a:r>
            <a:r>
              <a:rPr lang="en-IN" sz="1800" dirty="0"/>
              <a:t>provide fishermen, a safe and secured environment with enhanced livelihood </a:t>
            </a:r>
            <a:r>
              <a:rPr lang="en-IN" sz="1800" dirty="0" smtClean="0"/>
              <a:t>opportunities</a:t>
            </a:r>
          </a:p>
          <a:p>
            <a:r>
              <a:rPr lang="en-IN" sz="1800" dirty="0" smtClean="0"/>
              <a:t>To </a:t>
            </a:r>
            <a:r>
              <a:rPr lang="en-IN" sz="1800" dirty="0"/>
              <a:t>ensure social security and quality life for fishermen through multifarious developmental and welfare </a:t>
            </a:r>
            <a:r>
              <a:rPr lang="en-IN" sz="1800" dirty="0" smtClean="0"/>
              <a:t>schemes</a:t>
            </a:r>
          </a:p>
          <a:p>
            <a:r>
              <a:rPr lang="en-IN" sz="1800" dirty="0" smtClean="0"/>
              <a:t>To </a:t>
            </a:r>
            <a:r>
              <a:rPr lang="en-IN" sz="1800" dirty="0"/>
              <a:t>safeguard the traditional fishing rights of </a:t>
            </a:r>
            <a:r>
              <a:rPr lang="en-IN" sz="1800" dirty="0" smtClean="0"/>
              <a:t>fishermen</a:t>
            </a:r>
          </a:p>
          <a:p>
            <a:r>
              <a:rPr lang="en-IN" sz="1800" dirty="0" smtClean="0"/>
              <a:t>To </a:t>
            </a:r>
            <a:r>
              <a:rPr lang="en-IN" sz="1800" dirty="0"/>
              <a:t>create fisheries infrastructure facilities on par with international </a:t>
            </a:r>
            <a:r>
              <a:rPr lang="en-IN" sz="1800" dirty="0" smtClean="0"/>
              <a:t>standards</a:t>
            </a:r>
            <a:br>
              <a:rPr lang="en-IN" sz="1800" dirty="0" smtClean="0"/>
            </a:br>
            <a:r>
              <a:rPr lang="en-IN" sz="1800" dirty="0" smtClean="0"/>
              <a:t/>
            </a:r>
            <a:br>
              <a:rPr lang="en-IN" sz="1800" dirty="0" smtClean="0"/>
            </a:br>
            <a:endParaRPr lang="en-IN" sz="1800" dirty="0" smtClean="0"/>
          </a:p>
          <a:p>
            <a:r>
              <a:rPr lang="en-IN" sz="1800" dirty="0" smtClean="0"/>
              <a:t>Tamil Nadu Fisheries Development Corporation Limited (TNFDC)</a:t>
            </a:r>
          </a:p>
          <a:p>
            <a:r>
              <a:rPr lang="en-IN" sz="1800" dirty="0" smtClean="0"/>
              <a:t>Tamil Nadu State Apex Fisheries Co-operative Federation Limited (TAFCOFED)</a:t>
            </a:r>
          </a:p>
          <a:p>
            <a:r>
              <a:rPr lang="en-IN" sz="1800" dirty="0" smtClean="0"/>
              <a:t>Tamil Nadu Fishermen Welfare Board (TNFWB)</a:t>
            </a:r>
            <a:endParaRPr lang="en-US" sz="1800" dirty="0" smtClean="0"/>
          </a:p>
          <a:p>
            <a:endParaRPr lang="en-US" sz="1800" dirty="0"/>
          </a:p>
        </p:txBody>
      </p:sp>
    </p:spTree>
    <p:extLst>
      <p:ext uri="{BB962C8B-B14F-4D97-AF65-F5344CB8AC3E}">
        <p14:creationId xmlns:p14="http://schemas.microsoft.com/office/powerpoint/2010/main" xmlns="" val="1111743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IN" sz="1800" dirty="0"/>
              <a:t>Membership in the Cooperative is mandatory for availing the welfare schemes which are regulatory, supportive and facilitative. The procedure for joining as a member in a Fisheries Cooperative Society is the following</a:t>
            </a:r>
            <a:r>
              <a:rPr lang="en-IN" sz="1800" dirty="0" smtClean="0"/>
              <a:t>:</a:t>
            </a:r>
            <a:endParaRPr lang="en-US" sz="1800" dirty="0"/>
          </a:p>
          <a:p>
            <a:pPr lvl="0"/>
            <a:r>
              <a:rPr lang="en-IN" sz="1800" dirty="0"/>
              <a:t>Any Person in the age group of 18 to 60 who is engaged in fishing activity.</a:t>
            </a:r>
            <a:endParaRPr lang="en-US" sz="1800" dirty="0"/>
          </a:p>
          <a:p>
            <a:pPr lvl="0"/>
            <a:r>
              <a:rPr lang="en-IN" sz="1800" dirty="0"/>
              <a:t>The Person should be residing in the area of operation of the society.</a:t>
            </a:r>
            <a:endParaRPr lang="en-US" sz="1800" dirty="0"/>
          </a:p>
          <a:p>
            <a:pPr lvl="0"/>
            <a:r>
              <a:rPr lang="en-IN" sz="1800" dirty="0"/>
              <a:t>The person should pay Rs.10/- towards share capital and Rs.1/- as entrance fees in the society</a:t>
            </a:r>
            <a:endParaRPr lang="en-US" sz="1800" dirty="0"/>
          </a:p>
          <a:p>
            <a:r>
              <a:rPr lang="en-IN" sz="1800" dirty="0"/>
              <a:t>The Fisherwomen Co-operative society may also be registered in the area where the fishermen society is functioning</a:t>
            </a:r>
            <a:endParaRPr lang="en-US" sz="1800" dirty="0"/>
          </a:p>
        </p:txBody>
      </p:sp>
    </p:spTree>
    <p:extLst>
      <p:ext uri="{BB962C8B-B14F-4D97-AF65-F5344CB8AC3E}">
        <p14:creationId xmlns:p14="http://schemas.microsoft.com/office/powerpoint/2010/main" xmlns="" val="3649713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Popular schemes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92874194"/>
              </p:ext>
            </p:extLst>
          </p:nvPr>
        </p:nvGraphicFramePr>
        <p:xfrm>
          <a:off x="381000" y="1143000"/>
          <a:ext cx="8534400" cy="4163821"/>
        </p:xfrm>
        <a:graphic>
          <a:graphicData uri="http://schemas.openxmlformats.org/drawingml/2006/table">
            <a:tbl>
              <a:tblPr firstRow="1" firstCol="1" bandRow="1">
                <a:tableStyleId>{5C22544A-7EE6-4342-B048-85BDC9FD1C3A}</a:tableStyleId>
              </a:tblPr>
              <a:tblGrid>
                <a:gridCol w="1066800"/>
                <a:gridCol w="600957"/>
                <a:gridCol w="789990"/>
                <a:gridCol w="789990"/>
                <a:gridCol w="680896"/>
                <a:gridCol w="800022"/>
                <a:gridCol w="800022"/>
                <a:gridCol w="710991"/>
                <a:gridCol w="692182"/>
                <a:gridCol w="801275"/>
                <a:gridCol w="801275"/>
              </a:tblGrid>
              <a:tr h="597512">
                <a:tc rowSpan="2">
                  <a:txBody>
                    <a:bodyPr/>
                    <a:lstStyle/>
                    <a:p>
                      <a:pPr marL="0" marR="0">
                        <a:lnSpc>
                          <a:spcPct val="115000"/>
                        </a:lnSpc>
                        <a:spcBef>
                          <a:spcPts val="1200"/>
                        </a:spcBef>
                        <a:spcAft>
                          <a:spcPts val="0"/>
                        </a:spcAft>
                      </a:pPr>
                      <a:r>
                        <a:rPr lang="en-US" sz="1000" dirty="0">
                          <a:effectLst/>
                        </a:rPr>
                        <a:t> </a:t>
                      </a:r>
                    </a:p>
                    <a:p>
                      <a:pPr marL="0" marR="0">
                        <a:lnSpc>
                          <a:spcPct val="115000"/>
                        </a:lnSpc>
                        <a:spcBef>
                          <a:spcPts val="1200"/>
                        </a:spcBef>
                        <a:spcAft>
                          <a:spcPts val="0"/>
                        </a:spcAft>
                      </a:pPr>
                      <a:r>
                        <a:rPr lang="en-US" sz="1000" dirty="0">
                          <a:effectLst/>
                        </a:rPr>
                        <a:t>Name of the Scheme</a:t>
                      </a:r>
                    </a:p>
                    <a:p>
                      <a:pPr marL="0" marR="0">
                        <a:lnSpc>
                          <a:spcPct val="115000"/>
                        </a:lnSpc>
                        <a:spcBef>
                          <a:spcPts val="1200"/>
                        </a:spcBef>
                        <a:spcAft>
                          <a:spcPts val="0"/>
                        </a:spcAft>
                      </a:pPr>
                      <a:r>
                        <a:rPr lang="en-US" sz="1000" dirty="0">
                          <a:effectLst/>
                        </a:rPr>
                        <a:t> </a:t>
                      </a:r>
                    </a:p>
                    <a:p>
                      <a:pPr marL="0" marR="0">
                        <a:lnSpc>
                          <a:spcPct val="115000"/>
                        </a:lnSpc>
                        <a:spcBef>
                          <a:spcPts val="1200"/>
                        </a:spcBef>
                        <a:spcAft>
                          <a:spcPts val="0"/>
                        </a:spcAft>
                      </a:pPr>
                      <a:r>
                        <a:rPr lang="en-US" sz="1000" dirty="0">
                          <a:effectLst/>
                        </a:rPr>
                        <a:t> </a:t>
                      </a:r>
                      <a:endParaRPr lang="en-US" sz="1000" dirty="0">
                        <a:effectLst/>
                        <a:latin typeface="Calibri"/>
                        <a:ea typeface="Calibri"/>
                        <a:cs typeface="Times New Roman"/>
                      </a:endParaRPr>
                    </a:p>
                  </a:txBody>
                  <a:tcPr marL="59275" marR="59275" marT="0" marB="0"/>
                </a:tc>
                <a:tc gridSpan="2">
                  <a:txBody>
                    <a:bodyPr/>
                    <a:lstStyle/>
                    <a:p>
                      <a:pPr marL="0" marR="0">
                        <a:lnSpc>
                          <a:spcPct val="115000"/>
                        </a:lnSpc>
                        <a:spcBef>
                          <a:spcPts val="1200"/>
                        </a:spcBef>
                        <a:spcAft>
                          <a:spcPts val="0"/>
                        </a:spcAft>
                      </a:pPr>
                      <a:r>
                        <a:rPr lang="en-US" sz="1000">
                          <a:effectLst/>
                        </a:rPr>
                        <a:t> </a:t>
                      </a:r>
                    </a:p>
                    <a:p>
                      <a:pPr marL="0" marR="0">
                        <a:lnSpc>
                          <a:spcPct val="115000"/>
                        </a:lnSpc>
                        <a:spcBef>
                          <a:spcPts val="1200"/>
                        </a:spcBef>
                        <a:spcAft>
                          <a:spcPts val="0"/>
                        </a:spcAft>
                      </a:pPr>
                      <a:r>
                        <a:rPr lang="en-US" sz="1000">
                          <a:effectLst/>
                        </a:rPr>
                        <a:t>2016-17</a:t>
                      </a:r>
                      <a:endParaRPr lang="en-US" sz="1000">
                        <a:effectLst/>
                        <a:latin typeface="Calibri"/>
                        <a:ea typeface="Calibri"/>
                        <a:cs typeface="Times New Roman"/>
                      </a:endParaRPr>
                    </a:p>
                  </a:txBody>
                  <a:tcPr marL="59275" marR="59275" marT="0" marB="0"/>
                </a:tc>
                <a:tc hMerge="1">
                  <a:txBody>
                    <a:bodyPr/>
                    <a:lstStyle/>
                    <a:p>
                      <a:endParaRPr lang="en-US"/>
                    </a:p>
                  </a:txBody>
                  <a:tcPr/>
                </a:tc>
                <a:tc gridSpan="2">
                  <a:txBody>
                    <a:bodyPr/>
                    <a:lstStyle/>
                    <a:p>
                      <a:pPr marL="0" marR="0">
                        <a:lnSpc>
                          <a:spcPct val="115000"/>
                        </a:lnSpc>
                        <a:spcBef>
                          <a:spcPts val="1200"/>
                        </a:spcBef>
                        <a:spcAft>
                          <a:spcPts val="0"/>
                        </a:spcAft>
                      </a:pPr>
                      <a:r>
                        <a:rPr lang="en-US" sz="1000">
                          <a:effectLst/>
                        </a:rPr>
                        <a:t> </a:t>
                      </a:r>
                    </a:p>
                    <a:p>
                      <a:pPr marL="0" marR="0">
                        <a:lnSpc>
                          <a:spcPct val="115000"/>
                        </a:lnSpc>
                        <a:spcBef>
                          <a:spcPts val="1200"/>
                        </a:spcBef>
                        <a:spcAft>
                          <a:spcPts val="0"/>
                        </a:spcAft>
                      </a:pPr>
                      <a:r>
                        <a:rPr lang="en-US" sz="1000">
                          <a:effectLst/>
                        </a:rPr>
                        <a:t>2017-18</a:t>
                      </a:r>
                      <a:endParaRPr lang="en-US" sz="1000">
                        <a:effectLst/>
                        <a:latin typeface="Calibri"/>
                        <a:ea typeface="Calibri"/>
                        <a:cs typeface="Times New Roman"/>
                      </a:endParaRPr>
                    </a:p>
                  </a:txBody>
                  <a:tcPr marL="59275" marR="59275" marT="0" marB="0"/>
                </a:tc>
                <a:tc hMerge="1">
                  <a:txBody>
                    <a:bodyPr/>
                    <a:lstStyle/>
                    <a:p>
                      <a:endParaRPr lang="en-US"/>
                    </a:p>
                  </a:txBody>
                  <a:tcPr/>
                </a:tc>
                <a:tc gridSpan="2">
                  <a:txBody>
                    <a:bodyPr/>
                    <a:lstStyle/>
                    <a:p>
                      <a:pPr marL="0" marR="0">
                        <a:lnSpc>
                          <a:spcPct val="115000"/>
                        </a:lnSpc>
                        <a:spcBef>
                          <a:spcPts val="1200"/>
                        </a:spcBef>
                        <a:spcAft>
                          <a:spcPts val="0"/>
                        </a:spcAft>
                      </a:pPr>
                      <a:r>
                        <a:rPr lang="en-US" sz="1000">
                          <a:effectLst/>
                        </a:rPr>
                        <a:t> </a:t>
                      </a:r>
                    </a:p>
                    <a:p>
                      <a:pPr marL="0" marR="0">
                        <a:lnSpc>
                          <a:spcPct val="115000"/>
                        </a:lnSpc>
                        <a:spcBef>
                          <a:spcPts val="1200"/>
                        </a:spcBef>
                        <a:spcAft>
                          <a:spcPts val="0"/>
                        </a:spcAft>
                      </a:pPr>
                      <a:r>
                        <a:rPr lang="en-US" sz="1000">
                          <a:effectLst/>
                        </a:rPr>
                        <a:t>2018-19</a:t>
                      </a:r>
                      <a:endParaRPr lang="en-US" sz="1000">
                        <a:effectLst/>
                        <a:latin typeface="Calibri"/>
                        <a:ea typeface="Calibri"/>
                        <a:cs typeface="Times New Roman"/>
                      </a:endParaRPr>
                    </a:p>
                  </a:txBody>
                  <a:tcPr marL="59275" marR="59275" marT="0" marB="0"/>
                </a:tc>
                <a:tc hMerge="1">
                  <a:txBody>
                    <a:bodyPr/>
                    <a:lstStyle/>
                    <a:p>
                      <a:endParaRPr lang="en-US"/>
                    </a:p>
                  </a:txBody>
                  <a:tcPr/>
                </a:tc>
                <a:tc gridSpan="2">
                  <a:txBody>
                    <a:bodyPr/>
                    <a:lstStyle/>
                    <a:p>
                      <a:pPr marL="0" marR="0">
                        <a:lnSpc>
                          <a:spcPct val="115000"/>
                        </a:lnSpc>
                        <a:spcBef>
                          <a:spcPts val="1200"/>
                        </a:spcBef>
                        <a:spcAft>
                          <a:spcPts val="0"/>
                        </a:spcAft>
                      </a:pPr>
                      <a:r>
                        <a:rPr lang="en-US" sz="1000">
                          <a:effectLst/>
                        </a:rPr>
                        <a:t> </a:t>
                      </a:r>
                    </a:p>
                    <a:p>
                      <a:pPr marL="0" marR="0">
                        <a:lnSpc>
                          <a:spcPct val="115000"/>
                        </a:lnSpc>
                        <a:spcBef>
                          <a:spcPts val="1200"/>
                        </a:spcBef>
                        <a:spcAft>
                          <a:spcPts val="0"/>
                        </a:spcAft>
                      </a:pPr>
                      <a:r>
                        <a:rPr lang="en-US" sz="1000">
                          <a:effectLst/>
                        </a:rPr>
                        <a:t>2019-2020</a:t>
                      </a:r>
                      <a:endParaRPr lang="en-US" sz="1000">
                        <a:effectLst/>
                        <a:latin typeface="Calibri"/>
                        <a:ea typeface="Calibri"/>
                        <a:cs typeface="Times New Roman"/>
                      </a:endParaRPr>
                    </a:p>
                  </a:txBody>
                  <a:tcPr marL="59275" marR="59275" marT="0" marB="0"/>
                </a:tc>
                <a:tc hMerge="1">
                  <a:txBody>
                    <a:bodyPr/>
                    <a:lstStyle/>
                    <a:p>
                      <a:endParaRPr lang="en-US"/>
                    </a:p>
                  </a:txBody>
                  <a:tcPr/>
                </a:tc>
                <a:tc gridSpan="2">
                  <a:txBody>
                    <a:bodyPr/>
                    <a:lstStyle/>
                    <a:p>
                      <a:pPr marL="0" marR="0">
                        <a:lnSpc>
                          <a:spcPct val="115000"/>
                        </a:lnSpc>
                        <a:spcBef>
                          <a:spcPts val="1200"/>
                        </a:spcBef>
                        <a:spcAft>
                          <a:spcPts val="0"/>
                        </a:spcAft>
                      </a:pPr>
                      <a:r>
                        <a:rPr lang="en-US" sz="1000">
                          <a:effectLst/>
                        </a:rPr>
                        <a:t> </a:t>
                      </a:r>
                    </a:p>
                    <a:p>
                      <a:pPr marL="0" marR="0">
                        <a:lnSpc>
                          <a:spcPct val="115000"/>
                        </a:lnSpc>
                        <a:spcBef>
                          <a:spcPts val="1200"/>
                        </a:spcBef>
                        <a:spcAft>
                          <a:spcPts val="0"/>
                        </a:spcAft>
                      </a:pPr>
                      <a:r>
                        <a:rPr lang="en-US" sz="1000">
                          <a:effectLst/>
                        </a:rPr>
                        <a:t>2020-21</a:t>
                      </a:r>
                      <a:endParaRPr lang="en-US" sz="1000">
                        <a:effectLst/>
                        <a:latin typeface="Calibri"/>
                        <a:ea typeface="Calibri"/>
                        <a:cs typeface="Times New Roman"/>
                      </a:endParaRPr>
                    </a:p>
                  </a:txBody>
                  <a:tcPr marL="59275" marR="59275" marT="0" marB="0"/>
                </a:tc>
                <a:tc hMerge="1">
                  <a:txBody>
                    <a:bodyPr/>
                    <a:lstStyle/>
                    <a:p>
                      <a:endParaRPr lang="en-US"/>
                    </a:p>
                  </a:txBody>
                  <a:tcPr/>
                </a:tc>
              </a:tr>
              <a:tr h="621688">
                <a:tc vMerge="1">
                  <a:txBody>
                    <a:bodyPr/>
                    <a:lstStyle/>
                    <a:p>
                      <a:endParaRPr lang="en-US"/>
                    </a:p>
                  </a:txBody>
                  <a:tcPr/>
                </a:tc>
                <a:tc>
                  <a:txBody>
                    <a:bodyPr/>
                    <a:lstStyle/>
                    <a:p>
                      <a:pPr marL="0" marR="0">
                        <a:lnSpc>
                          <a:spcPct val="115000"/>
                        </a:lnSpc>
                        <a:spcBef>
                          <a:spcPts val="1200"/>
                        </a:spcBef>
                        <a:spcAft>
                          <a:spcPts val="0"/>
                        </a:spcAft>
                      </a:pPr>
                      <a:r>
                        <a:rPr lang="en-US" sz="1000">
                          <a:effectLst/>
                        </a:rPr>
                        <a:t>Amount Sanctioned // spent</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Beneficiaries</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Amount</a:t>
                      </a:r>
                      <a:br>
                        <a:rPr lang="en-US" sz="1000">
                          <a:effectLst/>
                        </a:rPr>
                      </a:br>
                      <a:r>
                        <a:rPr lang="en-US" sz="1000">
                          <a:effectLst/>
                        </a:rPr>
                        <a:t>Sanctioned // spent</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Beneficiaries</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Amount Sanctioned // spent</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Beneficiaries</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Amount Sanctioned // spent</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Beneficiaries</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AmountSanctioned //  spent</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Beneficiaries</a:t>
                      </a:r>
                      <a:endParaRPr lang="en-US" sz="1000">
                        <a:effectLst/>
                        <a:latin typeface="Calibri"/>
                        <a:ea typeface="Calibri"/>
                        <a:cs typeface="Times New Roman"/>
                      </a:endParaRPr>
                    </a:p>
                  </a:txBody>
                  <a:tcPr marL="59275" marR="59275" marT="0" marB="0"/>
                </a:tc>
              </a:tr>
              <a:tr h="1290682">
                <a:tc>
                  <a:txBody>
                    <a:bodyPr/>
                    <a:lstStyle/>
                    <a:p>
                      <a:pPr marL="228600" marR="0">
                        <a:lnSpc>
                          <a:spcPct val="115000"/>
                        </a:lnSpc>
                        <a:spcBef>
                          <a:spcPts val="1200"/>
                        </a:spcBef>
                        <a:spcAft>
                          <a:spcPts val="1000"/>
                        </a:spcAft>
                      </a:pPr>
                      <a:r>
                        <a:rPr lang="en-IN" sz="1000">
                          <a:effectLst/>
                        </a:rPr>
                        <a:t>State Saving-cum-Relief Scheme (SFSRS) for Marine Fisherwomen</a:t>
                      </a:r>
                      <a:endParaRPr lang="en-US" sz="1000" b="1">
                        <a:effectLst/>
                        <a:latin typeface="Calibri"/>
                        <a:ea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36.36 cr //</a:t>
                      </a:r>
                      <a:br>
                        <a:rPr lang="en-IN" sz="1000">
                          <a:effectLst/>
                        </a:rPr>
                      </a:br>
                      <a:r>
                        <a:rPr lang="en-IN" sz="1000">
                          <a:effectLst/>
                        </a:rPr>
                        <a:t>35.81 Cr</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1,98,944(Rs. 4500/- each)</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59.65 cr //59.63 Cr</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1,98,783</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59.65 cr sanctioned and disbursed</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1,98,894</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61.31 Cr// 41.26 Cr</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1,37,524</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60.32 Cr spent</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2,01,084</a:t>
                      </a:r>
                      <a:endParaRPr lang="en-US" sz="1000">
                        <a:effectLst/>
                        <a:latin typeface="Calibri"/>
                        <a:ea typeface="Calibri"/>
                        <a:cs typeface="Times New Roman"/>
                      </a:endParaRPr>
                    </a:p>
                  </a:txBody>
                  <a:tcPr marL="59275" marR="59275" marT="0" marB="0"/>
                </a:tc>
              </a:tr>
              <a:tr h="914400">
                <a:tc>
                  <a:txBody>
                    <a:bodyPr/>
                    <a:lstStyle/>
                    <a:p>
                      <a:pPr marL="228600" marR="0">
                        <a:lnSpc>
                          <a:spcPct val="115000"/>
                        </a:lnSpc>
                        <a:spcBef>
                          <a:spcPts val="1200"/>
                        </a:spcBef>
                        <a:spcAft>
                          <a:spcPts val="0"/>
                        </a:spcAft>
                      </a:pPr>
                      <a:r>
                        <a:rPr lang="en-IN" sz="1000">
                          <a:effectLst/>
                        </a:rPr>
                        <a:t>Fishing ban period Assistance</a:t>
                      </a:r>
                      <a:endParaRPr lang="en-US" sz="1000">
                        <a:effectLst/>
                      </a:endParaRPr>
                    </a:p>
                    <a:p>
                      <a:pPr marL="0" marR="0">
                        <a:lnSpc>
                          <a:spcPct val="115000"/>
                        </a:lnSpc>
                        <a:spcBef>
                          <a:spcPts val="1200"/>
                        </a:spcBef>
                        <a:spcAft>
                          <a:spcPts val="0"/>
                        </a:spcAft>
                      </a:pPr>
                      <a:r>
                        <a:rPr lang="en-US" sz="1000">
                          <a:effectLst/>
                        </a:rPr>
                        <a:t> </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83.17 cr</a:t>
                      </a:r>
                      <a:endParaRPr lang="en-US" sz="1000">
                        <a:effectLst/>
                      </a:endParaRPr>
                    </a:p>
                    <a:p>
                      <a:pPr marL="0" marR="0">
                        <a:lnSpc>
                          <a:spcPct val="115000"/>
                        </a:lnSpc>
                        <a:spcBef>
                          <a:spcPts val="1200"/>
                        </a:spcBef>
                        <a:spcAft>
                          <a:spcPts val="0"/>
                        </a:spcAft>
                      </a:pPr>
                      <a:r>
                        <a:rPr lang="en-IN" sz="1000">
                          <a:effectLst/>
                        </a:rPr>
                        <a:t>// 30.62 cr </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1,53, 124 families (</a:t>
                      </a:r>
                      <a:r>
                        <a:rPr lang="en-US" sz="1000">
                          <a:effectLst/>
                        </a:rPr>
                        <a:t>Rs 2000/- each)</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79.75 cr (dispersed)</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1,59,506 families (Rs. 5000/-)</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83.50 cr // 58.55 cr </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1,17,115</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81.75 Cr (credited)</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1,63,491</a:t>
                      </a:r>
                      <a:endParaRPr lang="en-US" sz="1000">
                        <a:effectLst/>
                      </a:endParaRPr>
                    </a:p>
                    <a:p>
                      <a:pPr marL="0" marR="0">
                        <a:lnSpc>
                          <a:spcPct val="115000"/>
                        </a:lnSpc>
                        <a:spcBef>
                          <a:spcPts val="1200"/>
                        </a:spcBef>
                        <a:spcAft>
                          <a:spcPts val="0"/>
                        </a:spcAft>
                      </a:pPr>
                      <a:r>
                        <a:rPr lang="en-IN" sz="1000">
                          <a:effectLst/>
                        </a:rPr>
                        <a:t>Families</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dirty="0">
                          <a:effectLst/>
                        </a:rPr>
                        <a:t>85.54 Cr disbursed</a:t>
                      </a:r>
                      <a:endParaRPr lang="en-US" sz="1000" dirty="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1,71,076</a:t>
                      </a:r>
                    </a:p>
                    <a:p>
                      <a:pPr marL="0" marR="0">
                        <a:lnSpc>
                          <a:spcPct val="115000"/>
                        </a:lnSpc>
                        <a:spcBef>
                          <a:spcPts val="1200"/>
                        </a:spcBef>
                        <a:spcAft>
                          <a:spcPts val="0"/>
                        </a:spcAft>
                      </a:pPr>
                      <a:r>
                        <a:rPr lang="en-IN" sz="1000">
                          <a:effectLst/>
                        </a:rPr>
                        <a:t>families</a:t>
                      </a:r>
                      <a:endParaRPr lang="en-US" sz="1000">
                        <a:effectLst/>
                        <a:latin typeface="Calibri"/>
                        <a:ea typeface="Calibri"/>
                        <a:cs typeface="Times New Roman"/>
                      </a:endParaRPr>
                    </a:p>
                  </a:txBody>
                  <a:tcPr marL="59275" marR="59275" marT="0" marB="0"/>
                </a:tc>
              </a:tr>
              <a:tr h="625239">
                <a:tc>
                  <a:txBody>
                    <a:bodyPr/>
                    <a:lstStyle/>
                    <a:p>
                      <a:pPr marL="0" marR="0">
                        <a:lnSpc>
                          <a:spcPct val="115000"/>
                        </a:lnSpc>
                        <a:spcBef>
                          <a:spcPts val="1200"/>
                        </a:spcBef>
                        <a:spcAft>
                          <a:spcPts val="0"/>
                        </a:spcAft>
                      </a:pPr>
                      <a:r>
                        <a:rPr lang="en-IN" sz="1000">
                          <a:effectLst/>
                        </a:rPr>
                        <a:t>Fishing Lean Period Assistance</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82.50 cr // 77.70 cr</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1,55,403 families</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69.52 cr (dispersed)</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dirty="0">
                          <a:effectLst/>
                        </a:rPr>
                        <a:t>1,39,045</a:t>
                      </a:r>
                      <a:endParaRPr lang="en-US" sz="1000" dirty="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82.50 cr // 81.05 cr</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1,62,101</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88.41 Cr // 65.07 Cr</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IN" sz="1000">
                          <a:effectLst/>
                        </a:rPr>
                        <a:t>1,30,133</a:t>
                      </a:r>
                      <a:endParaRPr lang="en-US" sz="1000">
                        <a:effectLst/>
                      </a:endParaRPr>
                    </a:p>
                    <a:p>
                      <a:pPr marL="0" marR="0">
                        <a:lnSpc>
                          <a:spcPct val="115000"/>
                        </a:lnSpc>
                        <a:spcBef>
                          <a:spcPts val="1200"/>
                        </a:spcBef>
                        <a:spcAft>
                          <a:spcPts val="0"/>
                        </a:spcAft>
                      </a:pPr>
                      <a:r>
                        <a:rPr lang="en-IN" sz="1000">
                          <a:effectLst/>
                        </a:rPr>
                        <a:t>Families</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a:effectLst/>
                        </a:rPr>
                        <a:t>87.26 Cr disbursed</a:t>
                      </a:r>
                      <a:endParaRPr lang="en-US" sz="1000">
                        <a:effectLst/>
                        <a:latin typeface="Calibri"/>
                        <a:ea typeface="Calibri"/>
                        <a:cs typeface="Times New Roman"/>
                      </a:endParaRPr>
                    </a:p>
                  </a:txBody>
                  <a:tcPr marL="59275" marR="59275" marT="0" marB="0"/>
                </a:tc>
                <a:tc>
                  <a:txBody>
                    <a:bodyPr/>
                    <a:lstStyle/>
                    <a:p>
                      <a:pPr marL="0" marR="0">
                        <a:lnSpc>
                          <a:spcPct val="115000"/>
                        </a:lnSpc>
                        <a:spcBef>
                          <a:spcPts val="1200"/>
                        </a:spcBef>
                        <a:spcAft>
                          <a:spcPts val="0"/>
                        </a:spcAft>
                      </a:pPr>
                      <a:r>
                        <a:rPr lang="en-US" sz="1000" dirty="0">
                          <a:effectLst/>
                        </a:rPr>
                        <a:t>1,74,529</a:t>
                      </a:r>
                    </a:p>
                    <a:p>
                      <a:pPr marL="0" marR="0">
                        <a:lnSpc>
                          <a:spcPct val="115000"/>
                        </a:lnSpc>
                        <a:spcBef>
                          <a:spcPts val="1200"/>
                        </a:spcBef>
                        <a:spcAft>
                          <a:spcPts val="0"/>
                        </a:spcAft>
                      </a:pPr>
                      <a:r>
                        <a:rPr lang="en-IN" sz="1000" dirty="0">
                          <a:effectLst/>
                        </a:rPr>
                        <a:t>families</a:t>
                      </a:r>
                      <a:endParaRPr lang="en-US" sz="1000" dirty="0">
                        <a:effectLst/>
                        <a:latin typeface="Calibri"/>
                        <a:ea typeface="Calibri"/>
                        <a:cs typeface="Times New Roman"/>
                      </a:endParaRPr>
                    </a:p>
                  </a:txBody>
                  <a:tcPr marL="59275" marR="59275" marT="0" marB="0"/>
                </a:tc>
              </a:tr>
            </a:tbl>
          </a:graphicData>
        </a:graphic>
      </p:graphicFrame>
    </p:spTree>
    <p:extLst>
      <p:ext uri="{BB962C8B-B14F-4D97-AF65-F5344CB8AC3E}">
        <p14:creationId xmlns:p14="http://schemas.microsoft.com/office/powerpoint/2010/main" xmlns="" val="924137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schemes	</a:t>
            </a:r>
            <a:endParaRPr lang="en-US" dirty="0"/>
          </a:p>
        </p:txBody>
      </p:sp>
      <p:sp>
        <p:nvSpPr>
          <p:cNvPr id="3" name="Content Placeholder 2"/>
          <p:cNvSpPr>
            <a:spLocks noGrp="1"/>
          </p:cNvSpPr>
          <p:nvPr>
            <p:ph idx="1"/>
          </p:nvPr>
        </p:nvSpPr>
        <p:spPr/>
        <p:txBody>
          <a:bodyPr>
            <a:normAutofit/>
          </a:bodyPr>
          <a:lstStyle/>
          <a:p>
            <a:r>
              <a:rPr lang="en-US" sz="1400" dirty="0" smtClean="0"/>
              <a:t>Department of Fisheries: </a:t>
            </a:r>
          </a:p>
          <a:p>
            <a:pPr marL="571500" indent="-571500">
              <a:buFont typeface="+mj-lt"/>
              <a:buAutoNum type="romanLcPeriod"/>
            </a:pPr>
            <a:r>
              <a:rPr lang="en-US" sz="1400" dirty="0" smtClean="0"/>
              <a:t>Housing: </a:t>
            </a:r>
            <a:r>
              <a:rPr lang="en-IN" sz="1400" dirty="0" smtClean="0">
                <a:effectLst/>
              </a:rPr>
              <a:t>Build a House – only for Fisherman community (Central and state schemes)</a:t>
            </a:r>
          </a:p>
          <a:p>
            <a:pPr marL="514350" indent="-514350">
              <a:buFont typeface="+mj-lt"/>
              <a:buAutoNum type="romanLcPeriod"/>
            </a:pPr>
            <a:r>
              <a:rPr lang="en-IN" sz="1400" dirty="0"/>
              <a:t>Group Accident Insurance for Active </a:t>
            </a:r>
            <a:r>
              <a:rPr lang="en-IN" sz="1400" dirty="0" smtClean="0"/>
              <a:t>Fishermen</a:t>
            </a:r>
          </a:p>
          <a:p>
            <a:pPr marL="514350" indent="-514350">
              <a:buFont typeface="+mj-lt"/>
              <a:buAutoNum type="romanLcPeriod"/>
            </a:pPr>
            <a:r>
              <a:rPr lang="en-IN" sz="1400" dirty="0" smtClean="0">
                <a:effectLst/>
                <a:ea typeface="Times New Roman"/>
              </a:rPr>
              <a:t>Fish rearing and Ornamenta</a:t>
            </a:r>
            <a:r>
              <a:rPr lang="en-IN" sz="1400" dirty="0" smtClean="0">
                <a:ea typeface="Times New Roman"/>
              </a:rPr>
              <a:t>l Fish</a:t>
            </a:r>
          </a:p>
          <a:p>
            <a:pPr marL="514350" indent="-514350">
              <a:buFont typeface="+mj-lt"/>
              <a:buAutoNum type="romanLcPeriod"/>
            </a:pPr>
            <a:r>
              <a:rPr lang="en-IN" sz="1400" dirty="0" smtClean="0">
                <a:effectLst/>
                <a:ea typeface="Times New Roman"/>
              </a:rPr>
              <a:t>Welfare schemes: Relief, education, health, maternity, marriage, accident, death. </a:t>
            </a:r>
          </a:p>
          <a:p>
            <a:pPr marL="514350" indent="-514350">
              <a:buFont typeface="+mj-lt"/>
              <a:buAutoNum type="romanLcPeriod"/>
            </a:pPr>
            <a:r>
              <a:rPr lang="en-IN" sz="1400" dirty="0" smtClean="0">
                <a:ea typeface="Times New Roman"/>
              </a:rPr>
              <a:t>Fish marketing, transportation and kitchens</a:t>
            </a:r>
          </a:p>
          <a:p>
            <a:r>
              <a:rPr lang="en-IN" sz="1400" dirty="0" smtClean="0">
                <a:effectLst/>
                <a:ea typeface="Times New Roman"/>
              </a:rPr>
              <a:t>Health department: Pregnant women, young mothers, infants and children’s health (</a:t>
            </a:r>
            <a:r>
              <a:rPr lang="en-IN" sz="1400" dirty="0" err="1"/>
              <a:t>Janani</a:t>
            </a:r>
            <a:r>
              <a:rPr lang="en-IN" sz="1400" dirty="0"/>
              <a:t> </a:t>
            </a:r>
            <a:r>
              <a:rPr lang="en-IN" sz="1400" dirty="0" err="1"/>
              <a:t>Shishu</a:t>
            </a:r>
            <a:r>
              <a:rPr lang="en-IN" sz="1400" dirty="0"/>
              <a:t> </a:t>
            </a:r>
            <a:r>
              <a:rPr lang="en-IN" sz="1400" dirty="0" err="1"/>
              <a:t>Suraksha</a:t>
            </a:r>
            <a:r>
              <a:rPr lang="en-IN" sz="1400" dirty="0"/>
              <a:t> </a:t>
            </a:r>
            <a:r>
              <a:rPr lang="en-IN" sz="1400" dirty="0" err="1"/>
              <a:t>Karyakram</a:t>
            </a:r>
            <a:r>
              <a:rPr lang="en-IN" sz="1400" dirty="0"/>
              <a:t> (JSSK</a:t>
            </a:r>
            <a:r>
              <a:rPr lang="en-IN" sz="1400" dirty="0" smtClean="0"/>
              <a:t>),</a:t>
            </a:r>
            <a:r>
              <a:rPr lang="en-IN" sz="1400" dirty="0"/>
              <a:t> Chief Minister’s Comprehensive Health Insurance Scheme </a:t>
            </a:r>
            <a:br>
              <a:rPr lang="en-IN" sz="1400" dirty="0"/>
            </a:br>
            <a:r>
              <a:rPr lang="en-IN" sz="1400" dirty="0"/>
              <a:t>(</a:t>
            </a:r>
            <a:r>
              <a:rPr lang="en-IN" sz="1400" dirty="0" err="1"/>
              <a:t>Govt</a:t>
            </a:r>
            <a:r>
              <a:rPr lang="en-IN" sz="1400" dirty="0"/>
              <a:t> of TN through United India Insurance Company Ltd) </a:t>
            </a:r>
            <a:r>
              <a:rPr lang="en-IN" sz="1400" dirty="0" smtClean="0"/>
              <a:t>)</a:t>
            </a:r>
            <a:endParaRPr lang="en-IN" sz="1400" dirty="0" smtClean="0">
              <a:effectLst/>
              <a:ea typeface="Times New Roman"/>
            </a:endParaRPr>
          </a:p>
          <a:p>
            <a:r>
              <a:rPr lang="en-IN" sz="1400" dirty="0" smtClean="0">
                <a:ea typeface="Times New Roman"/>
              </a:rPr>
              <a:t>Social Welfare Department: Girl child, orphans, marriage, service homes, hostels, violence and domestic abuse survivors (</a:t>
            </a:r>
            <a:r>
              <a:rPr lang="en-IN" sz="1400" dirty="0"/>
              <a:t>Chief Minister’s Girl Child Protection </a:t>
            </a:r>
            <a:r>
              <a:rPr lang="en-IN" sz="1400" dirty="0" smtClean="0"/>
              <a:t>Scheme, </a:t>
            </a:r>
            <a:r>
              <a:rPr lang="en-IN" sz="1400" dirty="0"/>
              <a:t>PT MGR- Nutritious Meal Programme</a:t>
            </a:r>
            <a:r>
              <a:rPr lang="en-IN" sz="1400" b="1" dirty="0" smtClean="0"/>
              <a:t>)</a:t>
            </a:r>
            <a:endParaRPr lang="en-IN" sz="1400" dirty="0" smtClean="0">
              <a:ea typeface="Times New Roman"/>
            </a:endParaRPr>
          </a:p>
          <a:p>
            <a:r>
              <a:rPr lang="en-IN" sz="1400" dirty="0" smtClean="0">
                <a:ea typeface="Times New Roman"/>
              </a:rPr>
              <a:t>Labour Welfare Board: Computer training, book assistance, child care, etc. (</a:t>
            </a:r>
            <a:r>
              <a:rPr lang="en-IN" sz="1400" dirty="0"/>
              <a:t>Child Care </a:t>
            </a:r>
            <a:r>
              <a:rPr lang="en-IN" sz="1400" dirty="0" err="1" smtClean="0"/>
              <a:t>Center</a:t>
            </a:r>
            <a:r>
              <a:rPr lang="en-IN" sz="1400" dirty="0" smtClean="0"/>
              <a:t>)</a:t>
            </a:r>
            <a:r>
              <a:rPr lang="en-IN" sz="1400" dirty="0" smtClean="0">
                <a:ea typeface="Times New Roman"/>
              </a:rPr>
              <a:t> </a:t>
            </a:r>
          </a:p>
          <a:p>
            <a:r>
              <a:rPr lang="en-IN" sz="1400" dirty="0" smtClean="0">
                <a:ea typeface="Times New Roman"/>
              </a:rPr>
              <a:t>Education department: nutrition, transportation, hostel, uniform, teaching material)</a:t>
            </a:r>
          </a:p>
          <a:p>
            <a:r>
              <a:rPr lang="en-IN" sz="1400" dirty="0" smtClean="0">
                <a:ea typeface="Times New Roman"/>
              </a:rPr>
              <a:t>TN Disaster Management Authority: Relief and rehabilitation (</a:t>
            </a:r>
            <a:r>
              <a:rPr lang="en-IN" sz="1400" dirty="0"/>
              <a:t>Health and mental health </a:t>
            </a:r>
            <a:r>
              <a:rPr lang="en-IN" sz="1400" dirty="0" smtClean="0"/>
              <a:t>care)</a:t>
            </a:r>
            <a:endParaRPr lang="en-IN" sz="1400" dirty="0" smtClean="0">
              <a:ea typeface="Times New Roman"/>
            </a:endParaRPr>
          </a:p>
          <a:p>
            <a:r>
              <a:rPr lang="en-IN" sz="1400" dirty="0" smtClean="0">
                <a:ea typeface="Times New Roman"/>
              </a:rPr>
              <a:t>Rural Development and </a:t>
            </a:r>
            <a:r>
              <a:rPr lang="en-IN" sz="1400" dirty="0" err="1" smtClean="0">
                <a:ea typeface="Times New Roman"/>
              </a:rPr>
              <a:t>Panchayat</a:t>
            </a:r>
            <a:r>
              <a:rPr lang="en-IN" sz="1400" dirty="0" smtClean="0">
                <a:ea typeface="Times New Roman"/>
              </a:rPr>
              <a:t> Raj: Cleanliness, housing schemes (</a:t>
            </a:r>
            <a:r>
              <a:rPr lang="en-IN" sz="1400" dirty="0" err="1"/>
              <a:t>Pradhan</a:t>
            </a:r>
            <a:r>
              <a:rPr lang="en-IN" sz="1400" dirty="0"/>
              <a:t> </a:t>
            </a:r>
            <a:r>
              <a:rPr lang="en-IN" sz="1400" dirty="0" err="1"/>
              <a:t>Mantri</a:t>
            </a:r>
            <a:r>
              <a:rPr lang="en-IN" sz="1400" dirty="0"/>
              <a:t> </a:t>
            </a:r>
            <a:r>
              <a:rPr lang="en-IN" sz="1400" dirty="0" err="1"/>
              <a:t>Awas</a:t>
            </a:r>
            <a:r>
              <a:rPr lang="en-IN" sz="1400" dirty="0"/>
              <a:t> </a:t>
            </a:r>
            <a:r>
              <a:rPr lang="en-IN" sz="1400" dirty="0" err="1"/>
              <a:t>Yojana</a:t>
            </a:r>
            <a:r>
              <a:rPr lang="en-IN" sz="1400" dirty="0"/>
              <a:t> –</a:t>
            </a:r>
            <a:r>
              <a:rPr lang="en-IN" sz="1400" dirty="0" smtClean="0"/>
              <a:t>Urban)</a:t>
            </a:r>
            <a:endParaRPr lang="en-IN" sz="1400" dirty="0" smtClean="0">
              <a:ea typeface="Times New Roman"/>
            </a:endParaRPr>
          </a:p>
          <a:p>
            <a:r>
              <a:rPr lang="en-IN" sz="1400" dirty="0"/>
              <a:t>Revenue Administration and Disaster </a:t>
            </a:r>
            <a:r>
              <a:rPr lang="en-IN" sz="1400" dirty="0" smtClean="0"/>
              <a:t>Management</a:t>
            </a:r>
            <a:r>
              <a:rPr lang="en-US" sz="1400" dirty="0" smtClean="0"/>
              <a:t>: Pension (widow</a:t>
            </a:r>
            <a:r>
              <a:rPr lang="en-US" sz="1400" smtClean="0"/>
              <a:t>, disabled)   </a:t>
            </a:r>
            <a:endParaRPr lang="en-IN" sz="1400" dirty="0" smtClean="0">
              <a:ea typeface="Times New Roman"/>
            </a:endParaRPr>
          </a:p>
          <a:p>
            <a:endParaRPr lang="en-IN" sz="1400" dirty="0" smtClean="0">
              <a:ea typeface="Times New Roman"/>
            </a:endParaRPr>
          </a:p>
          <a:p>
            <a:endParaRPr lang="en-IN" sz="1400" dirty="0" smtClean="0">
              <a:effectLst/>
              <a:ea typeface="Times New Roman"/>
            </a:endParaRPr>
          </a:p>
          <a:p>
            <a:endParaRPr lang="en-US" sz="1400" dirty="0" smtClean="0">
              <a:effectLst/>
              <a:ea typeface="Times New Roman"/>
            </a:endParaRPr>
          </a:p>
          <a:p>
            <a:endParaRPr lang="en-US" sz="1400" dirty="0"/>
          </a:p>
        </p:txBody>
      </p:sp>
    </p:spTree>
    <p:extLst>
      <p:ext uri="{BB962C8B-B14F-4D97-AF65-F5344CB8AC3E}">
        <p14:creationId xmlns:p14="http://schemas.microsoft.com/office/powerpoint/2010/main" xmlns="" val="1783460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normAutofit/>
          </a:bodyPr>
          <a:lstStyle/>
          <a:p>
            <a:r>
              <a:rPr lang="en-IN" sz="1800" dirty="0"/>
              <a:t>Dormant membership in the </a:t>
            </a:r>
            <a:r>
              <a:rPr lang="en-IN" sz="1800" dirty="0" smtClean="0"/>
              <a:t>cooperatives</a:t>
            </a:r>
          </a:p>
          <a:p>
            <a:r>
              <a:rPr lang="en-IN" sz="1800" dirty="0" smtClean="0"/>
              <a:t>Stagnant </a:t>
            </a:r>
            <a:r>
              <a:rPr lang="en-IN" sz="1800" dirty="0"/>
              <a:t>membership in the </a:t>
            </a:r>
            <a:r>
              <a:rPr lang="en-IN" sz="1800" dirty="0" smtClean="0"/>
              <a:t>cooperatives</a:t>
            </a:r>
          </a:p>
          <a:p>
            <a:r>
              <a:rPr lang="en-IN" sz="1800" dirty="0"/>
              <a:t>Stagnant membership in the </a:t>
            </a:r>
            <a:r>
              <a:rPr lang="en-IN" sz="1800" dirty="0" smtClean="0"/>
              <a:t>cooperatives</a:t>
            </a:r>
            <a:endParaRPr lang="en-IN" sz="1800" dirty="0"/>
          </a:p>
          <a:p>
            <a:r>
              <a:rPr lang="en-IN" sz="1800" dirty="0"/>
              <a:t>Responsibility of care </a:t>
            </a:r>
            <a:r>
              <a:rPr lang="en-IN" sz="1800" dirty="0" smtClean="0"/>
              <a:t>work</a:t>
            </a:r>
          </a:p>
          <a:p>
            <a:r>
              <a:rPr lang="en-US" sz="1800" dirty="0" smtClean="0"/>
              <a:t>Inability to pursue higher studies </a:t>
            </a:r>
          </a:p>
          <a:p>
            <a:r>
              <a:rPr lang="en-IN" sz="1800" dirty="0"/>
              <a:t>Lack of information and </a:t>
            </a:r>
            <a:r>
              <a:rPr lang="en-IN" sz="1800" dirty="0" smtClean="0"/>
              <a:t>initiative</a:t>
            </a:r>
          </a:p>
          <a:p>
            <a:r>
              <a:rPr lang="en-IN" sz="1800" dirty="0"/>
              <a:t>Lack of </a:t>
            </a:r>
            <a:r>
              <a:rPr lang="en-IN" sz="1800" dirty="0" smtClean="0"/>
              <a:t>documents</a:t>
            </a:r>
          </a:p>
          <a:p>
            <a:r>
              <a:rPr lang="en-IN" sz="1800" dirty="0"/>
              <a:t>Excessive </a:t>
            </a:r>
            <a:r>
              <a:rPr lang="en-IN" sz="1800" dirty="0" smtClean="0"/>
              <a:t>bureaucracy</a:t>
            </a:r>
          </a:p>
          <a:p>
            <a:r>
              <a:rPr lang="en-IN" sz="1800" dirty="0"/>
              <a:t>Gender disparity in accessing </a:t>
            </a:r>
            <a:r>
              <a:rPr lang="en-IN" sz="1800" dirty="0" smtClean="0"/>
              <a:t>welfare</a:t>
            </a:r>
          </a:p>
          <a:p>
            <a:r>
              <a:rPr lang="en-IN" sz="1800" dirty="0"/>
              <a:t>Domination of men in the functioning of the collectives</a:t>
            </a:r>
            <a:endParaRPr lang="en-IN" sz="1800" dirty="0" smtClean="0"/>
          </a:p>
          <a:p>
            <a:endParaRPr lang="en-US" sz="1800" dirty="0" smtClean="0"/>
          </a:p>
          <a:p>
            <a:endParaRPr lang="en-US" sz="1800" dirty="0"/>
          </a:p>
        </p:txBody>
      </p:sp>
    </p:spTree>
    <p:extLst>
      <p:ext uri="{BB962C8B-B14F-4D97-AF65-F5344CB8AC3E}">
        <p14:creationId xmlns:p14="http://schemas.microsoft.com/office/powerpoint/2010/main" xmlns="" val="3279375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35421898"/>
              </p:ext>
            </p:extLst>
          </p:nvPr>
        </p:nvGraphicFramePr>
        <p:xfrm>
          <a:off x="381000" y="1066800"/>
          <a:ext cx="8305803" cy="4674983"/>
        </p:xfrm>
        <a:graphic>
          <a:graphicData uri="http://schemas.openxmlformats.org/drawingml/2006/table">
            <a:tbl>
              <a:tblPr firstRow="1" firstCol="1" bandRow="1">
                <a:tableStyleId>{5C22544A-7EE6-4342-B048-85BDC9FD1C3A}</a:tableStyleId>
              </a:tblPr>
              <a:tblGrid>
                <a:gridCol w="1357733"/>
                <a:gridCol w="789224"/>
                <a:gridCol w="789224"/>
                <a:gridCol w="790339"/>
                <a:gridCol w="790339"/>
                <a:gridCol w="632606"/>
                <a:gridCol w="632606"/>
                <a:gridCol w="631490"/>
                <a:gridCol w="631490"/>
                <a:gridCol w="630376"/>
                <a:gridCol w="630376"/>
              </a:tblGrid>
              <a:tr h="609600">
                <a:tc rowSpan="2">
                  <a:txBody>
                    <a:bodyPr/>
                    <a:lstStyle/>
                    <a:p>
                      <a:pPr marL="0" marR="0" algn="ctr">
                        <a:lnSpc>
                          <a:spcPct val="115000"/>
                        </a:lnSpc>
                        <a:spcBef>
                          <a:spcPts val="1200"/>
                        </a:spcBef>
                        <a:spcAft>
                          <a:spcPts val="0"/>
                        </a:spcAft>
                      </a:pPr>
                      <a:r>
                        <a:rPr lang="en-US" sz="1100">
                          <a:effectLst/>
                        </a:rPr>
                        <a:t> </a:t>
                      </a:r>
                    </a:p>
                    <a:p>
                      <a:pPr marL="0" marR="0" algn="ctr">
                        <a:lnSpc>
                          <a:spcPct val="115000"/>
                        </a:lnSpc>
                        <a:spcBef>
                          <a:spcPts val="1200"/>
                        </a:spcBef>
                        <a:spcAft>
                          <a:spcPts val="0"/>
                        </a:spcAft>
                      </a:pPr>
                      <a:r>
                        <a:rPr lang="en-US" sz="1100">
                          <a:effectLst/>
                        </a:rPr>
                        <a:t>Society/Board</a:t>
                      </a:r>
                      <a:endParaRPr lang="en-US" sz="1100">
                        <a:effectLst/>
                        <a:latin typeface="Calibri"/>
                        <a:ea typeface="Calibri"/>
                        <a:cs typeface="Calibri"/>
                      </a:endParaRPr>
                    </a:p>
                  </a:txBody>
                  <a:tcPr marL="68580" marR="68580" marT="0" marB="0"/>
                </a:tc>
                <a:tc gridSpan="2">
                  <a:txBody>
                    <a:bodyPr/>
                    <a:lstStyle/>
                    <a:p>
                      <a:pPr marL="0" marR="0" algn="ctr">
                        <a:lnSpc>
                          <a:spcPct val="115000"/>
                        </a:lnSpc>
                        <a:spcBef>
                          <a:spcPts val="1200"/>
                        </a:spcBef>
                        <a:spcAft>
                          <a:spcPts val="0"/>
                        </a:spcAft>
                      </a:pPr>
                      <a:r>
                        <a:rPr lang="en-US" sz="1100">
                          <a:effectLst/>
                        </a:rPr>
                        <a:t>2016-17</a:t>
                      </a:r>
                      <a:endParaRPr lang="en-US" sz="1100">
                        <a:effectLst/>
                        <a:latin typeface="Calibri"/>
                        <a:ea typeface="Calibri"/>
                        <a:cs typeface="Calibri"/>
                      </a:endParaRPr>
                    </a:p>
                  </a:txBody>
                  <a:tcPr marL="68580" marR="68580" marT="0" marB="0"/>
                </a:tc>
                <a:tc hMerge="1">
                  <a:txBody>
                    <a:bodyPr/>
                    <a:lstStyle/>
                    <a:p>
                      <a:endParaRPr lang="en-US"/>
                    </a:p>
                  </a:txBody>
                  <a:tcPr/>
                </a:tc>
                <a:tc gridSpan="2">
                  <a:txBody>
                    <a:bodyPr/>
                    <a:lstStyle/>
                    <a:p>
                      <a:pPr marL="0" marR="0" algn="ctr">
                        <a:lnSpc>
                          <a:spcPct val="115000"/>
                        </a:lnSpc>
                        <a:spcBef>
                          <a:spcPts val="1200"/>
                        </a:spcBef>
                        <a:spcAft>
                          <a:spcPts val="0"/>
                        </a:spcAft>
                      </a:pPr>
                      <a:r>
                        <a:rPr lang="en-US" sz="1100">
                          <a:effectLst/>
                        </a:rPr>
                        <a:t>2017-18</a:t>
                      </a:r>
                      <a:endParaRPr lang="en-US" sz="1100">
                        <a:effectLst/>
                        <a:latin typeface="Calibri"/>
                        <a:ea typeface="Calibri"/>
                        <a:cs typeface="Calibri"/>
                      </a:endParaRPr>
                    </a:p>
                  </a:txBody>
                  <a:tcPr marL="68580" marR="68580" marT="0" marB="0"/>
                </a:tc>
                <a:tc hMerge="1">
                  <a:txBody>
                    <a:bodyPr/>
                    <a:lstStyle/>
                    <a:p>
                      <a:endParaRPr lang="en-US"/>
                    </a:p>
                  </a:txBody>
                  <a:tcPr/>
                </a:tc>
                <a:tc gridSpan="2">
                  <a:txBody>
                    <a:bodyPr/>
                    <a:lstStyle/>
                    <a:p>
                      <a:pPr marL="0" marR="0" algn="ctr">
                        <a:lnSpc>
                          <a:spcPct val="115000"/>
                        </a:lnSpc>
                        <a:spcBef>
                          <a:spcPts val="1200"/>
                        </a:spcBef>
                        <a:spcAft>
                          <a:spcPts val="0"/>
                        </a:spcAft>
                      </a:pPr>
                      <a:r>
                        <a:rPr lang="en-US" sz="1100">
                          <a:effectLst/>
                        </a:rPr>
                        <a:t>2018-19</a:t>
                      </a:r>
                      <a:endParaRPr lang="en-US" sz="1100">
                        <a:effectLst/>
                        <a:latin typeface="Calibri"/>
                        <a:ea typeface="Calibri"/>
                        <a:cs typeface="Calibri"/>
                      </a:endParaRPr>
                    </a:p>
                  </a:txBody>
                  <a:tcPr marL="68580" marR="68580" marT="0" marB="0"/>
                </a:tc>
                <a:tc hMerge="1">
                  <a:txBody>
                    <a:bodyPr/>
                    <a:lstStyle/>
                    <a:p>
                      <a:endParaRPr lang="en-US"/>
                    </a:p>
                  </a:txBody>
                  <a:tcPr/>
                </a:tc>
                <a:tc gridSpan="2">
                  <a:txBody>
                    <a:bodyPr/>
                    <a:lstStyle/>
                    <a:p>
                      <a:pPr marL="0" marR="0" algn="ctr">
                        <a:lnSpc>
                          <a:spcPct val="115000"/>
                        </a:lnSpc>
                        <a:spcBef>
                          <a:spcPts val="1200"/>
                        </a:spcBef>
                        <a:spcAft>
                          <a:spcPts val="0"/>
                        </a:spcAft>
                      </a:pPr>
                      <a:r>
                        <a:rPr lang="en-US" sz="1100">
                          <a:effectLst/>
                        </a:rPr>
                        <a:t>2019-2020</a:t>
                      </a:r>
                      <a:endParaRPr lang="en-US" sz="1100">
                        <a:effectLst/>
                        <a:latin typeface="Calibri"/>
                        <a:ea typeface="Calibri"/>
                        <a:cs typeface="Calibri"/>
                      </a:endParaRPr>
                    </a:p>
                  </a:txBody>
                  <a:tcPr marL="68580" marR="68580" marT="0" marB="0"/>
                </a:tc>
                <a:tc hMerge="1">
                  <a:txBody>
                    <a:bodyPr/>
                    <a:lstStyle/>
                    <a:p>
                      <a:endParaRPr lang="en-US"/>
                    </a:p>
                  </a:txBody>
                  <a:tcPr/>
                </a:tc>
                <a:tc gridSpan="2">
                  <a:txBody>
                    <a:bodyPr/>
                    <a:lstStyle/>
                    <a:p>
                      <a:pPr marL="0" marR="0" algn="ctr">
                        <a:lnSpc>
                          <a:spcPct val="115000"/>
                        </a:lnSpc>
                        <a:spcBef>
                          <a:spcPts val="1200"/>
                        </a:spcBef>
                        <a:spcAft>
                          <a:spcPts val="0"/>
                        </a:spcAft>
                      </a:pPr>
                      <a:r>
                        <a:rPr lang="en-US" sz="1100">
                          <a:effectLst/>
                        </a:rPr>
                        <a:t>2020-21</a:t>
                      </a:r>
                      <a:endParaRPr lang="en-US" sz="1100">
                        <a:effectLst/>
                        <a:latin typeface="Calibri"/>
                        <a:ea typeface="Calibri"/>
                        <a:cs typeface="Calibri"/>
                      </a:endParaRPr>
                    </a:p>
                  </a:txBody>
                  <a:tcPr marL="68580" marR="68580" marT="0" marB="0"/>
                </a:tc>
                <a:tc hMerge="1">
                  <a:txBody>
                    <a:bodyPr/>
                    <a:lstStyle/>
                    <a:p>
                      <a:endParaRPr lang="en-US"/>
                    </a:p>
                  </a:txBody>
                  <a:tcPr/>
                </a:tc>
              </a:tr>
              <a:tr h="868680">
                <a:tc vMerge="1">
                  <a:txBody>
                    <a:bodyPr/>
                    <a:lstStyle/>
                    <a:p>
                      <a:endParaRPr lang="en-US"/>
                    </a:p>
                  </a:txBody>
                  <a:tcPr/>
                </a:tc>
                <a:tc>
                  <a:txBody>
                    <a:bodyPr/>
                    <a:lstStyle/>
                    <a:p>
                      <a:pPr marL="0" marR="0" algn="ctr">
                        <a:lnSpc>
                          <a:spcPct val="115000"/>
                        </a:lnSpc>
                        <a:spcBef>
                          <a:spcPts val="1200"/>
                        </a:spcBef>
                        <a:spcAft>
                          <a:spcPts val="0"/>
                        </a:spcAft>
                      </a:pPr>
                      <a:r>
                        <a:rPr lang="en-US" sz="1100">
                          <a:effectLst/>
                        </a:rPr>
                        <a:t>No of Societies</a:t>
                      </a:r>
                      <a:endParaRPr lang="en-US" sz="1100">
                        <a:effectLst/>
                        <a:latin typeface="Calibri"/>
                        <a:ea typeface="Calibri"/>
                        <a:cs typeface="Calibri"/>
                      </a:endParaRPr>
                    </a:p>
                  </a:txBody>
                  <a:tcPr marL="68580" marR="68580" marT="0" marB="0"/>
                </a:tc>
                <a:tc>
                  <a:txBody>
                    <a:bodyPr/>
                    <a:lstStyle/>
                    <a:p>
                      <a:pPr marL="0" marR="0" algn="ctr">
                        <a:lnSpc>
                          <a:spcPct val="115000"/>
                        </a:lnSpc>
                        <a:spcBef>
                          <a:spcPts val="1200"/>
                        </a:spcBef>
                        <a:spcAft>
                          <a:spcPts val="0"/>
                        </a:spcAft>
                      </a:pPr>
                      <a:r>
                        <a:rPr lang="en-US" sz="1100">
                          <a:effectLst/>
                        </a:rPr>
                        <a:t>Members Enrolled</a:t>
                      </a:r>
                      <a:endParaRPr lang="en-US" sz="1100">
                        <a:effectLst/>
                        <a:latin typeface="Calibri"/>
                        <a:ea typeface="Calibri"/>
                        <a:cs typeface="Calibri"/>
                      </a:endParaRPr>
                    </a:p>
                  </a:txBody>
                  <a:tcPr marL="68580" marR="68580" marT="0" marB="0"/>
                </a:tc>
                <a:tc>
                  <a:txBody>
                    <a:bodyPr/>
                    <a:lstStyle/>
                    <a:p>
                      <a:pPr marL="0" marR="0" algn="ctr">
                        <a:lnSpc>
                          <a:spcPct val="115000"/>
                        </a:lnSpc>
                        <a:spcBef>
                          <a:spcPts val="1200"/>
                        </a:spcBef>
                        <a:spcAft>
                          <a:spcPts val="0"/>
                        </a:spcAft>
                      </a:pPr>
                      <a:r>
                        <a:rPr lang="en-US" sz="1100">
                          <a:effectLst/>
                        </a:rPr>
                        <a:t>No of Societies</a:t>
                      </a:r>
                      <a:endParaRPr lang="en-US" sz="1100">
                        <a:effectLst/>
                        <a:latin typeface="Calibri"/>
                        <a:ea typeface="Calibri"/>
                        <a:cs typeface="Calibri"/>
                      </a:endParaRPr>
                    </a:p>
                  </a:txBody>
                  <a:tcPr marL="68580" marR="68580" marT="0" marB="0"/>
                </a:tc>
                <a:tc>
                  <a:txBody>
                    <a:bodyPr/>
                    <a:lstStyle/>
                    <a:p>
                      <a:pPr marL="0" marR="0" algn="ctr">
                        <a:lnSpc>
                          <a:spcPct val="115000"/>
                        </a:lnSpc>
                        <a:spcBef>
                          <a:spcPts val="1200"/>
                        </a:spcBef>
                        <a:spcAft>
                          <a:spcPts val="0"/>
                        </a:spcAft>
                      </a:pPr>
                      <a:r>
                        <a:rPr lang="en-US" sz="1100">
                          <a:effectLst/>
                        </a:rPr>
                        <a:t>Members Enrolled</a:t>
                      </a:r>
                      <a:endParaRPr lang="en-US" sz="1100">
                        <a:effectLst/>
                        <a:latin typeface="Calibri"/>
                        <a:ea typeface="Calibri"/>
                        <a:cs typeface="Calibri"/>
                      </a:endParaRPr>
                    </a:p>
                  </a:txBody>
                  <a:tcPr marL="68580" marR="68580" marT="0" marB="0"/>
                </a:tc>
                <a:tc>
                  <a:txBody>
                    <a:bodyPr/>
                    <a:lstStyle/>
                    <a:p>
                      <a:pPr marL="0" marR="0" algn="ctr">
                        <a:lnSpc>
                          <a:spcPct val="115000"/>
                        </a:lnSpc>
                        <a:spcBef>
                          <a:spcPts val="1200"/>
                        </a:spcBef>
                        <a:spcAft>
                          <a:spcPts val="0"/>
                        </a:spcAft>
                      </a:pPr>
                      <a:r>
                        <a:rPr lang="en-US" sz="1100">
                          <a:effectLst/>
                        </a:rPr>
                        <a:t>No of Societies</a:t>
                      </a:r>
                      <a:endParaRPr lang="en-US" sz="1100">
                        <a:effectLst/>
                        <a:latin typeface="Calibri"/>
                        <a:ea typeface="Calibri"/>
                        <a:cs typeface="Calibri"/>
                      </a:endParaRPr>
                    </a:p>
                  </a:txBody>
                  <a:tcPr marL="68580" marR="68580" marT="0" marB="0"/>
                </a:tc>
                <a:tc>
                  <a:txBody>
                    <a:bodyPr/>
                    <a:lstStyle/>
                    <a:p>
                      <a:pPr marL="0" marR="0" algn="ctr">
                        <a:lnSpc>
                          <a:spcPct val="115000"/>
                        </a:lnSpc>
                        <a:spcBef>
                          <a:spcPts val="1200"/>
                        </a:spcBef>
                        <a:spcAft>
                          <a:spcPts val="0"/>
                        </a:spcAft>
                      </a:pPr>
                      <a:r>
                        <a:rPr lang="en-US" sz="1100">
                          <a:effectLst/>
                        </a:rPr>
                        <a:t>Members Enrolled</a:t>
                      </a:r>
                      <a:endParaRPr lang="en-US" sz="1100">
                        <a:effectLst/>
                        <a:latin typeface="Calibri"/>
                        <a:ea typeface="Calibri"/>
                        <a:cs typeface="Calibri"/>
                      </a:endParaRPr>
                    </a:p>
                  </a:txBody>
                  <a:tcPr marL="68580" marR="68580" marT="0" marB="0"/>
                </a:tc>
                <a:tc>
                  <a:txBody>
                    <a:bodyPr/>
                    <a:lstStyle/>
                    <a:p>
                      <a:pPr marL="0" marR="0" algn="ctr">
                        <a:lnSpc>
                          <a:spcPct val="115000"/>
                        </a:lnSpc>
                        <a:spcBef>
                          <a:spcPts val="1200"/>
                        </a:spcBef>
                        <a:spcAft>
                          <a:spcPts val="0"/>
                        </a:spcAft>
                      </a:pPr>
                      <a:r>
                        <a:rPr lang="en-US" sz="1100">
                          <a:effectLst/>
                        </a:rPr>
                        <a:t>No of Societies</a:t>
                      </a:r>
                      <a:endParaRPr lang="en-US" sz="1100">
                        <a:effectLst/>
                        <a:latin typeface="Calibri"/>
                        <a:ea typeface="Calibri"/>
                        <a:cs typeface="Calibri"/>
                      </a:endParaRPr>
                    </a:p>
                  </a:txBody>
                  <a:tcPr marL="68580" marR="68580" marT="0" marB="0"/>
                </a:tc>
                <a:tc>
                  <a:txBody>
                    <a:bodyPr/>
                    <a:lstStyle/>
                    <a:p>
                      <a:pPr marL="0" marR="0" algn="ctr">
                        <a:lnSpc>
                          <a:spcPct val="115000"/>
                        </a:lnSpc>
                        <a:spcBef>
                          <a:spcPts val="1200"/>
                        </a:spcBef>
                        <a:spcAft>
                          <a:spcPts val="0"/>
                        </a:spcAft>
                      </a:pPr>
                      <a:r>
                        <a:rPr lang="en-US" sz="1100">
                          <a:effectLst/>
                        </a:rPr>
                        <a:t>Members Enrolled</a:t>
                      </a:r>
                      <a:endParaRPr lang="en-US" sz="1100">
                        <a:effectLst/>
                        <a:latin typeface="Calibri"/>
                        <a:ea typeface="Calibri"/>
                        <a:cs typeface="Calibri"/>
                      </a:endParaRPr>
                    </a:p>
                  </a:txBody>
                  <a:tcPr marL="68580" marR="68580" marT="0" marB="0"/>
                </a:tc>
                <a:tc>
                  <a:txBody>
                    <a:bodyPr/>
                    <a:lstStyle/>
                    <a:p>
                      <a:pPr marL="0" marR="0" algn="ctr">
                        <a:lnSpc>
                          <a:spcPct val="115000"/>
                        </a:lnSpc>
                        <a:spcBef>
                          <a:spcPts val="1200"/>
                        </a:spcBef>
                        <a:spcAft>
                          <a:spcPts val="0"/>
                        </a:spcAft>
                      </a:pPr>
                      <a:r>
                        <a:rPr lang="en-US" sz="1100">
                          <a:effectLst/>
                        </a:rPr>
                        <a:t>No of Societies</a:t>
                      </a:r>
                      <a:endParaRPr lang="en-US" sz="1100">
                        <a:effectLst/>
                        <a:latin typeface="Calibri"/>
                        <a:ea typeface="Calibri"/>
                        <a:cs typeface="Calibri"/>
                      </a:endParaRPr>
                    </a:p>
                  </a:txBody>
                  <a:tcPr marL="68580" marR="68580" marT="0" marB="0"/>
                </a:tc>
                <a:tc>
                  <a:txBody>
                    <a:bodyPr/>
                    <a:lstStyle/>
                    <a:p>
                      <a:pPr marL="0" marR="0" algn="ctr">
                        <a:lnSpc>
                          <a:spcPct val="115000"/>
                        </a:lnSpc>
                        <a:spcBef>
                          <a:spcPts val="1200"/>
                        </a:spcBef>
                        <a:spcAft>
                          <a:spcPts val="0"/>
                        </a:spcAft>
                      </a:pPr>
                      <a:r>
                        <a:rPr lang="en-US" sz="1100">
                          <a:effectLst/>
                        </a:rPr>
                        <a:t>Members Enrolled</a:t>
                      </a:r>
                      <a:endParaRPr lang="en-US" sz="1100">
                        <a:effectLst/>
                        <a:latin typeface="Calibri"/>
                        <a:ea typeface="Calibri"/>
                        <a:cs typeface="Calibri"/>
                      </a:endParaRPr>
                    </a:p>
                  </a:txBody>
                  <a:tcPr marL="68580" marR="68580" marT="0" marB="0"/>
                </a:tc>
              </a:tr>
              <a:tr h="868680">
                <a:tc>
                  <a:txBody>
                    <a:bodyPr/>
                    <a:lstStyle/>
                    <a:p>
                      <a:pPr marL="0" marR="0">
                        <a:lnSpc>
                          <a:spcPct val="115000"/>
                        </a:lnSpc>
                        <a:spcBef>
                          <a:spcPts val="1200"/>
                        </a:spcBef>
                        <a:spcAft>
                          <a:spcPts val="0"/>
                        </a:spcAft>
                      </a:pPr>
                      <a:r>
                        <a:rPr lang="en-IN" sz="1100">
                          <a:effectLst/>
                        </a:rPr>
                        <a:t>Marine Fisherwomen Co-operative Societies</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460</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2,50,276</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US" sz="1100" dirty="0">
                          <a:effectLst/>
                        </a:rPr>
                        <a:t>461</a:t>
                      </a:r>
                      <a:endParaRPr lang="en-US" sz="1100" dirty="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2,60,732</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461</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2,60,732</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US" sz="1100">
                          <a:effectLst/>
                        </a:rPr>
                        <a:t>461</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2,60,732</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US" sz="1100">
                          <a:effectLst/>
                        </a:rPr>
                        <a:t>461</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2,60,732</a:t>
                      </a:r>
                      <a:endParaRPr lang="en-US" sz="1100">
                        <a:effectLst/>
                        <a:latin typeface="Calibri"/>
                        <a:ea typeface="Calibri"/>
                        <a:cs typeface="Calibri"/>
                      </a:endParaRPr>
                    </a:p>
                  </a:txBody>
                  <a:tcPr marL="68580" marR="68580" marT="0" marB="0"/>
                </a:tc>
              </a:tr>
              <a:tr h="868680">
                <a:tc>
                  <a:txBody>
                    <a:bodyPr/>
                    <a:lstStyle/>
                    <a:p>
                      <a:pPr marL="0" marR="0">
                        <a:lnSpc>
                          <a:spcPct val="115000"/>
                        </a:lnSpc>
                        <a:spcBef>
                          <a:spcPts val="1200"/>
                        </a:spcBef>
                        <a:spcAft>
                          <a:spcPts val="0"/>
                        </a:spcAft>
                      </a:pPr>
                      <a:r>
                        <a:rPr lang="en-IN" sz="1100">
                          <a:effectLst/>
                        </a:rPr>
                        <a:t>Inland Fisherwomen Co-operative Societies</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US" sz="1100">
                          <a:effectLst/>
                        </a:rPr>
                        <a:t>71</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8,009</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72</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7,883</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72</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7883</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72</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7883</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72</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7883</a:t>
                      </a:r>
                      <a:endParaRPr lang="en-US" sz="1100">
                        <a:effectLst/>
                        <a:latin typeface="Calibri"/>
                        <a:ea typeface="Calibri"/>
                        <a:cs typeface="Calibri"/>
                      </a:endParaRPr>
                    </a:p>
                  </a:txBody>
                  <a:tcPr marL="68580" marR="68580" marT="0" marB="0"/>
                </a:tc>
              </a:tr>
              <a:tr h="1459343">
                <a:tc>
                  <a:txBody>
                    <a:bodyPr/>
                    <a:lstStyle/>
                    <a:p>
                      <a:pPr marL="0" marR="0">
                        <a:lnSpc>
                          <a:spcPct val="115000"/>
                        </a:lnSpc>
                        <a:spcBef>
                          <a:spcPts val="1200"/>
                        </a:spcBef>
                        <a:spcAft>
                          <a:spcPts val="0"/>
                        </a:spcAft>
                      </a:pPr>
                      <a:r>
                        <a:rPr lang="en-US" sz="1100">
                          <a:effectLst/>
                        </a:rPr>
                        <a:t>Tamil Nadu Fishermen Welfare Board</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US" sz="1100">
                          <a:effectLst/>
                        </a:rPr>
                        <a:t> </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4.47 lakh fishermen / fisherwomen</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US" sz="1100">
                          <a:effectLst/>
                        </a:rPr>
                        <a:t> </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4.50 lakh fishermen / fisherwomen</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US" sz="1100">
                          <a:effectLst/>
                        </a:rPr>
                        <a:t> </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4.65 lakh members</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US" sz="1100">
                          <a:effectLst/>
                        </a:rPr>
                        <a:t> </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IN" sz="1100">
                          <a:effectLst/>
                        </a:rPr>
                        <a:t>4.82 lakh members</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US" sz="1100">
                          <a:effectLst/>
                        </a:rPr>
                        <a:t> </a:t>
                      </a:r>
                      <a:endParaRPr lang="en-US" sz="1100">
                        <a:effectLst/>
                        <a:latin typeface="Calibri"/>
                        <a:ea typeface="Calibri"/>
                        <a:cs typeface="Calibri"/>
                      </a:endParaRPr>
                    </a:p>
                  </a:txBody>
                  <a:tcPr marL="68580" marR="68580" marT="0" marB="0"/>
                </a:tc>
                <a:tc>
                  <a:txBody>
                    <a:bodyPr/>
                    <a:lstStyle/>
                    <a:p>
                      <a:pPr marL="0" marR="0">
                        <a:lnSpc>
                          <a:spcPct val="115000"/>
                        </a:lnSpc>
                        <a:spcBef>
                          <a:spcPts val="1200"/>
                        </a:spcBef>
                        <a:spcAft>
                          <a:spcPts val="0"/>
                        </a:spcAft>
                      </a:pPr>
                      <a:r>
                        <a:rPr lang="en-US" sz="1100" dirty="0">
                          <a:effectLst/>
                        </a:rPr>
                        <a:t>4.70 lakh </a:t>
                      </a:r>
                      <a:r>
                        <a:rPr lang="en-IN" sz="1100" dirty="0">
                          <a:effectLst/>
                        </a:rPr>
                        <a:t>members</a:t>
                      </a:r>
                      <a:endParaRPr lang="en-US" sz="1100" dirty="0">
                        <a:effectLst/>
                        <a:latin typeface="Calibri"/>
                        <a:ea typeface="Calibri"/>
                        <a:cs typeface="Calibri"/>
                      </a:endParaRPr>
                    </a:p>
                  </a:txBody>
                  <a:tcPr marL="68580" marR="68580" marT="0" marB="0"/>
                </a:tc>
              </a:tr>
            </a:tbl>
          </a:graphicData>
        </a:graphic>
      </p:graphicFrame>
    </p:spTree>
    <p:extLst>
      <p:ext uri="{BB962C8B-B14F-4D97-AF65-F5344CB8AC3E}">
        <p14:creationId xmlns:p14="http://schemas.microsoft.com/office/powerpoint/2010/main" xmlns="" val="272994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Possibilities	</a:t>
            </a:r>
            <a:endParaRPr lang="en-US" dirty="0"/>
          </a:p>
        </p:txBody>
      </p:sp>
      <p:sp>
        <p:nvSpPr>
          <p:cNvPr id="3" name="Content Placeholder 2"/>
          <p:cNvSpPr>
            <a:spLocks noGrp="1"/>
          </p:cNvSpPr>
          <p:nvPr>
            <p:ph idx="1"/>
          </p:nvPr>
        </p:nvSpPr>
        <p:spPr/>
        <p:txBody>
          <a:bodyPr>
            <a:normAutofit/>
          </a:bodyPr>
          <a:lstStyle/>
          <a:p>
            <a:r>
              <a:rPr lang="en-IN" sz="1800" dirty="0"/>
              <a:t>Strengthening of the </a:t>
            </a:r>
            <a:r>
              <a:rPr lang="en-IN" sz="1800" dirty="0" smtClean="0"/>
              <a:t>Cooperatives</a:t>
            </a:r>
          </a:p>
          <a:p>
            <a:r>
              <a:rPr lang="en-IN" sz="1800" dirty="0"/>
              <a:t>Making the </a:t>
            </a:r>
            <a:r>
              <a:rPr lang="en-IN" sz="1800" dirty="0" err="1"/>
              <a:t>Thalaivi</a:t>
            </a:r>
            <a:r>
              <a:rPr lang="en-IN" sz="1800" dirty="0"/>
              <a:t> position of the Cooperatives paid and </a:t>
            </a:r>
            <a:r>
              <a:rPr lang="en-IN" sz="1800" dirty="0" smtClean="0"/>
              <a:t>rotational</a:t>
            </a:r>
          </a:p>
          <a:p>
            <a:r>
              <a:rPr lang="en-IN" sz="1800" dirty="0"/>
              <a:t>Dissemination of information about the various </a:t>
            </a:r>
            <a:r>
              <a:rPr lang="en-IN" sz="1800" dirty="0" smtClean="0"/>
              <a:t>schemes</a:t>
            </a:r>
          </a:p>
          <a:p>
            <a:r>
              <a:rPr lang="en-IN" sz="1800" dirty="0"/>
              <a:t>Recognition of women as </a:t>
            </a:r>
            <a:r>
              <a:rPr lang="en-IN" sz="1800" dirty="0" err="1" smtClean="0"/>
              <a:t>Fishworkers</a:t>
            </a:r>
            <a:endParaRPr lang="en-IN" sz="1800" dirty="0" smtClean="0"/>
          </a:p>
          <a:p>
            <a:r>
              <a:rPr lang="en-IN" sz="1800" dirty="0"/>
              <a:t>More  welfare schemes targeting </a:t>
            </a:r>
            <a:r>
              <a:rPr lang="en-IN" sz="1800" dirty="0" smtClean="0"/>
              <a:t>women and publicising it as so</a:t>
            </a:r>
          </a:p>
          <a:p>
            <a:r>
              <a:rPr lang="en-IN" sz="1800" dirty="0"/>
              <a:t>Safe and secure </a:t>
            </a:r>
            <a:r>
              <a:rPr lang="en-IN" sz="1800" dirty="0" smtClean="0"/>
              <a:t>markets</a:t>
            </a:r>
          </a:p>
          <a:p>
            <a:r>
              <a:rPr lang="en-IN" sz="1800" dirty="0"/>
              <a:t>Institution of a grievance </a:t>
            </a:r>
            <a:r>
              <a:rPr lang="en-IN" sz="1800" dirty="0" err="1"/>
              <a:t>redressal</a:t>
            </a:r>
            <a:r>
              <a:rPr lang="en-IN" sz="1800" dirty="0"/>
              <a:t> </a:t>
            </a:r>
            <a:r>
              <a:rPr lang="en-IN" sz="1800" dirty="0" smtClean="0"/>
              <a:t>body</a:t>
            </a:r>
          </a:p>
          <a:p>
            <a:r>
              <a:rPr lang="en-IN" sz="1800" dirty="0"/>
              <a:t>Sanitation facilities within </a:t>
            </a:r>
            <a:r>
              <a:rPr lang="en-IN" sz="1800" dirty="0" smtClean="0"/>
              <a:t>markets</a:t>
            </a:r>
          </a:p>
          <a:p>
            <a:r>
              <a:rPr lang="en-IN" sz="1800" dirty="0"/>
              <a:t>Applying to schemes from other </a:t>
            </a:r>
            <a:r>
              <a:rPr lang="en-IN" sz="1800" dirty="0" smtClean="0"/>
              <a:t>departments/ministries</a:t>
            </a:r>
          </a:p>
          <a:p>
            <a:r>
              <a:rPr lang="en-IN" sz="1800" dirty="0"/>
              <a:t>Systematic </a:t>
            </a:r>
            <a:r>
              <a:rPr lang="en-IN" sz="1800" dirty="0" err="1"/>
              <a:t>updation</a:t>
            </a:r>
            <a:r>
              <a:rPr lang="en-IN" sz="1800" dirty="0"/>
              <a:t> of the members: </a:t>
            </a:r>
            <a:endParaRPr lang="en-IN" sz="1800" dirty="0" smtClean="0"/>
          </a:p>
          <a:p>
            <a:r>
              <a:rPr lang="en-IN" sz="1800" dirty="0"/>
              <a:t>Encourage usage of banking among </a:t>
            </a:r>
            <a:r>
              <a:rPr lang="en-IN" sz="1800" dirty="0" smtClean="0"/>
              <a:t>women</a:t>
            </a:r>
          </a:p>
          <a:p>
            <a:r>
              <a:rPr lang="en-IN" sz="1800" dirty="0"/>
              <a:t>Improve transportation </a:t>
            </a:r>
            <a:r>
              <a:rPr lang="en-IN" sz="1800" dirty="0" smtClean="0"/>
              <a:t>facilities</a:t>
            </a:r>
          </a:p>
          <a:p>
            <a:r>
              <a:rPr lang="en-IN" sz="1800" dirty="0"/>
              <a:t>Set minimum floor price and fair wage</a:t>
            </a:r>
            <a:r>
              <a:rPr lang="en-US" sz="1800" dirty="0" smtClean="0">
                <a:effectLst/>
              </a:rPr>
              <a:t> </a:t>
            </a:r>
            <a:r>
              <a:rPr lang="en-IN" sz="1800" dirty="0"/>
              <a:t> </a:t>
            </a:r>
            <a:endParaRPr lang="en-IN" sz="1800" dirty="0" smtClean="0"/>
          </a:p>
          <a:p>
            <a:endParaRPr lang="en-US" sz="1800" dirty="0"/>
          </a:p>
        </p:txBody>
      </p:sp>
    </p:spTree>
    <p:extLst>
      <p:ext uri="{BB962C8B-B14F-4D97-AF65-F5344CB8AC3E}">
        <p14:creationId xmlns:p14="http://schemas.microsoft.com/office/powerpoint/2010/main" xmlns="" val="2735696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Duties/Activities</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dirty="0" smtClean="0"/>
              <a:t>Fisher (Workspace/Domestic)</a:t>
            </a:r>
            <a:endParaRPr lang="en-US" dirty="0"/>
          </a:p>
          <a:p>
            <a:pPr marL="0" indent="0" algn="ctr">
              <a:buNone/>
            </a:pPr>
            <a:endParaRPr lang="en-US" dirty="0"/>
          </a:p>
          <a:p>
            <a:pPr marL="0" indent="0" algn="ctr">
              <a:buNone/>
            </a:pPr>
            <a:r>
              <a:rPr lang="en-US" dirty="0" smtClean="0"/>
              <a:t>Worker (Formal/Informal)  </a:t>
            </a:r>
          </a:p>
          <a:p>
            <a:pPr marL="0" indent="0" algn="ctr">
              <a:buNone/>
            </a:pPr>
            <a:endParaRPr lang="en-US" dirty="0" smtClean="0"/>
          </a:p>
          <a:p>
            <a:pPr marL="0" indent="0" algn="ctr">
              <a:buNone/>
            </a:pPr>
            <a:r>
              <a:rPr lang="en-US" dirty="0" smtClean="0"/>
              <a:t>Woman (Domestic/Workspace) </a:t>
            </a:r>
          </a:p>
          <a:p>
            <a:pPr marL="0" indent="0" algn="ctr">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xmlns="" val="2342748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What does it mean to be a woman </a:t>
            </a:r>
            <a:r>
              <a:rPr lang="en-US" dirty="0" err="1" smtClean="0"/>
              <a:t>fishworker</a:t>
            </a:r>
            <a:r>
              <a:rPr lang="en-US" dirty="0" smtClean="0"/>
              <a:t> in India?</a:t>
            </a:r>
          </a:p>
          <a:p>
            <a:r>
              <a:rPr lang="en-US" dirty="0" smtClean="0"/>
              <a:t>Invisible </a:t>
            </a:r>
          </a:p>
          <a:p>
            <a:r>
              <a:rPr lang="en-US" dirty="0" err="1" smtClean="0"/>
              <a:t>Unrecognised</a:t>
            </a:r>
            <a:endParaRPr lang="en-US" dirty="0" smtClean="0"/>
          </a:p>
          <a:p>
            <a:r>
              <a:rPr lang="en-US" dirty="0" smtClean="0"/>
              <a:t>Unheard</a:t>
            </a:r>
          </a:p>
          <a:p>
            <a:r>
              <a:rPr lang="en-US" dirty="0" smtClean="0"/>
              <a:t>Underpaid </a:t>
            </a:r>
            <a:endParaRPr lang="en-US" dirty="0"/>
          </a:p>
        </p:txBody>
      </p:sp>
    </p:spTree>
    <p:extLst>
      <p:ext uri="{BB962C8B-B14F-4D97-AF65-F5344CB8AC3E}">
        <p14:creationId xmlns:p14="http://schemas.microsoft.com/office/powerpoint/2010/main" xmlns="" val="3505955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sz="1800" dirty="0" smtClean="0"/>
              <a:t>Fish production: 7.75 lakh tonnes in 2019  </a:t>
            </a:r>
          </a:p>
          <a:p>
            <a:r>
              <a:rPr lang="en-IN" sz="1800" dirty="0"/>
              <a:t>The total fisher population of India in 2019-20 is 2,80,63,537 </a:t>
            </a:r>
            <a:r>
              <a:rPr lang="en-IN" sz="1800" dirty="0" smtClean="0"/>
              <a:t>(marine </a:t>
            </a:r>
            <a:r>
              <a:rPr lang="en-IN" sz="1800" dirty="0"/>
              <a:t>and </a:t>
            </a:r>
            <a:r>
              <a:rPr lang="en-IN" sz="1800" dirty="0" smtClean="0"/>
              <a:t>inland): 56 </a:t>
            </a:r>
            <a:r>
              <a:rPr lang="en-IN" sz="1800" dirty="0"/>
              <a:t>per cent is women.</a:t>
            </a:r>
            <a:endParaRPr lang="en-IN" sz="1800" dirty="0" smtClean="0"/>
          </a:p>
          <a:p>
            <a:pPr marL="0" indent="0">
              <a:buNone/>
            </a:pPr>
            <a:endParaRPr lang="en-IN" sz="1800" dirty="0" smtClean="0"/>
          </a:p>
          <a:p>
            <a:pPr marL="0" indent="0">
              <a:buNone/>
            </a:pPr>
            <a:endParaRPr lang="en-IN" sz="1800" dirty="0" smtClean="0"/>
          </a:p>
          <a:p>
            <a:pPr marL="0" indent="0">
              <a:buNone/>
            </a:pPr>
            <a:r>
              <a:rPr lang="en-US" sz="1800" dirty="0" smtClean="0"/>
              <a:t>Women </a:t>
            </a:r>
            <a:r>
              <a:rPr lang="en-US" sz="1800" dirty="0" err="1" smtClean="0"/>
              <a:t>fishworkers</a:t>
            </a:r>
            <a:r>
              <a:rPr lang="en-US" sz="1800" dirty="0" smtClean="0"/>
              <a:t>: </a:t>
            </a:r>
            <a:r>
              <a:rPr lang="en-IN" sz="1800" dirty="0" smtClean="0"/>
              <a:t>Allied </a:t>
            </a:r>
            <a:r>
              <a:rPr lang="en-IN" sz="1800" dirty="0"/>
              <a:t>activities with regard to </a:t>
            </a:r>
            <a:r>
              <a:rPr lang="en-IN" sz="1800" dirty="0" smtClean="0"/>
              <a:t>fishing: marketing </a:t>
            </a:r>
            <a:r>
              <a:rPr lang="en-IN" sz="1800" dirty="0"/>
              <a:t>of fish, making/repairing net, labour (labourer includes head load workers, helpers etc. at the landing centres) and other fishing associated roles in the sector such as auctioneers, ice breakers, members involved in collection of bivalves, other shells, seaweed, ornamental fish, </a:t>
            </a:r>
            <a:r>
              <a:rPr lang="en-IN" sz="1800" dirty="0" smtClean="0"/>
              <a:t>etc. </a:t>
            </a:r>
          </a:p>
          <a:p>
            <a:pPr marL="0" indent="0">
              <a:buNone/>
            </a:pPr>
            <a:r>
              <a:rPr lang="en-IN" sz="1800" dirty="0" smtClean="0"/>
              <a:t>(Welfare schemes applicable to all these factors are available across various boards) </a:t>
            </a:r>
          </a:p>
          <a:p>
            <a:pPr marL="0" indent="0">
              <a:buNone/>
            </a:pPr>
            <a:endParaRPr lang="en-IN" sz="1800" dirty="0" smtClean="0"/>
          </a:p>
          <a:p>
            <a:pPr marL="0" indent="0">
              <a:buNone/>
            </a:pPr>
            <a:endParaRPr lang="en-US" sz="1800" dirty="0"/>
          </a:p>
        </p:txBody>
      </p:sp>
    </p:spTree>
    <p:extLst>
      <p:ext uri="{BB962C8B-B14F-4D97-AF65-F5344CB8AC3E}">
        <p14:creationId xmlns:p14="http://schemas.microsoft.com/office/powerpoint/2010/main" xmlns="" val="4079023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IN" sz="1800" dirty="0" smtClean="0"/>
              <a:t>Fisheries: A traditional occupation, with members of the community involved either in the harvesting or pre and post harvesting activity. </a:t>
            </a:r>
          </a:p>
          <a:p>
            <a:pPr marL="0" indent="0">
              <a:buNone/>
            </a:pPr>
            <a:r>
              <a:rPr lang="en-IN" sz="1800" dirty="0" smtClean="0"/>
              <a:t>Over the years: Production increasingly oriented towards export and upmarket, capital technology build up, changes in social attitudes, work ethics, labour patterns, government policies and increasing competitions</a:t>
            </a:r>
            <a:endParaRPr lang="en-IN" sz="1800" dirty="0"/>
          </a:p>
          <a:p>
            <a:pPr marL="0" indent="0">
              <a:buNone/>
            </a:pPr>
            <a:endParaRPr lang="en-IN" sz="1800" dirty="0" smtClean="0"/>
          </a:p>
          <a:p>
            <a:pPr marL="0" indent="0">
              <a:buNone/>
            </a:pPr>
            <a:r>
              <a:rPr lang="en-IN" sz="1800" dirty="0" smtClean="0"/>
              <a:t>‘Marine fisherman’: “a person who is engaged in marine fishing or any other activity associated with marine fishery or both (A person here means a man or a woman)”; ‘traditional fishermen” as “those who are fishermen by birth and fishing is their ancestral occupation” and ‘fishermen family’ as “a family in which at least one member is engaged in marine fishing or associated activities or both.” fishers of which 56 per cent is women. </a:t>
            </a:r>
            <a:br>
              <a:rPr lang="en-IN" sz="1800" dirty="0" smtClean="0"/>
            </a:br>
            <a:r>
              <a:rPr lang="en-IN" sz="1800" dirty="0" smtClean="0"/>
              <a:t>- The</a:t>
            </a:r>
            <a:r>
              <a:rPr lang="en-IN" sz="1800" i="1" dirty="0" smtClean="0"/>
              <a:t> Marine Fisheries Census 2010</a:t>
            </a:r>
            <a:r>
              <a:rPr lang="en-IN" sz="1800" dirty="0" smtClean="0"/>
              <a:t> </a:t>
            </a:r>
          </a:p>
          <a:p>
            <a:pPr marL="0" indent="0">
              <a:buNone/>
            </a:pPr>
            <a:endParaRPr lang="en-IN" sz="1800" dirty="0" smtClean="0"/>
          </a:p>
          <a:p>
            <a:pPr marL="0" indent="0">
              <a:buNone/>
            </a:pPr>
            <a:endParaRPr lang="en-US" sz="1800" dirty="0" smtClean="0"/>
          </a:p>
          <a:p>
            <a:pPr marL="0" indent="0">
              <a:buNone/>
            </a:pPr>
            <a:endParaRPr lang="en-US" sz="1800" dirty="0" smtClean="0"/>
          </a:p>
          <a:p>
            <a:pPr marL="0" indent="0">
              <a:buNone/>
            </a:pPr>
            <a:endParaRPr lang="en-US" sz="1800" dirty="0"/>
          </a:p>
        </p:txBody>
      </p:sp>
    </p:spTree>
    <p:extLst>
      <p:ext uri="{BB962C8B-B14F-4D97-AF65-F5344CB8AC3E}">
        <p14:creationId xmlns:p14="http://schemas.microsoft.com/office/powerpoint/2010/main" xmlns="" val="446483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62060699"/>
              </p:ext>
            </p:extLst>
          </p:nvPr>
        </p:nvGraphicFramePr>
        <p:xfrm>
          <a:off x="990600" y="1698418"/>
          <a:ext cx="6629400" cy="3711783"/>
        </p:xfrm>
        <a:graphic>
          <a:graphicData uri="http://schemas.openxmlformats.org/drawingml/2006/table">
            <a:tbl>
              <a:tblPr firstRow="1" firstCol="1" bandRow="1">
                <a:tableStyleId>{5C22544A-7EE6-4342-B048-85BDC9FD1C3A}</a:tableStyleId>
              </a:tblPr>
              <a:tblGrid>
                <a:gridCol w="2783075"/>
                <a:gridCol w="2266570"/>
                <a:gridCol w="1579755"/>
              </a:tblGrid>
              <a:tr h="750468">
                <a:tc>
                  <a:txBody>
                    <a:bodyPr/>
                    <a:lstStyle/>
                    <a:p>
                      <a:pPr marL="0" marR="0">
                        <a:lnSpc>
                          <a:spcPct val="115000"/>
                        </a:lnSpc>
                        <a:spcBef>
                          <a:spcPts val="1200"/>
                        </a:spcBef>
                        <a:spcAft>
                          <a:spcPts val="0"/>
                        </a:spcAft>
                      </a:pPr>
                      <a:r>
                        <a:rPr lang="en-IN" sz="1100" dirty="0">
                          <a:effectLst/>
                        </a:rPr>
                        <a:t>Category </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Men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Women</a:t>
                      </a:r>
                      <a:endParaRPr lang="en-US" sz="1100">
                        <a:effectLst/>
                        <a:latin typeface="Calibri"/>
                        <a:ea typeface="Calibri"/>
                        <a:cs typeface="Times New Roman"/>
                      </a:endParaRPr>
                    </a:p>
                  </a:txBody>
                  <a:tcPr marL="68580" marR="68580" marT="0" marB="0"/>
                </a:tc>
              </a:tr>
              <a:tr h="423045">
                <a:tc>
                  <a:txBody>
                    <a:bodyPr/>
                    <a:lstStyle/>
                    <a:p>
                      <a:pPr marL="0" marR="0">
                        <a:lnSpc>
                          <a:spcPct val="115000"/>
                        </a:lnSpc>
                        <a:spcBef>
                          <a:spcPts val="1200"/>
                        </a:spcBef>
                        <a:spcAft>
                          <a:spcPts val="0"/>
                        </a:spcAft>
                      </a:pPr>
                      <a:r>
                        <a:rPr lang="en-IN" sz="1100">
                          <a:effectLst/>
                        </a:rPr>
                        <a:t>Population of Fisherfolk</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535,337</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512,500</a:t>
                      </a:r>
                      <a:endParaRPr lang="en-US" sz="1100">
                        <a:effectLst/>
                        <a:latin typeface="Calibri"/>
                        <a:ea typeface="Calibri"/>
                        <a:cs typeface="Times New Roman"/>
                      </a:endParaRPr>
                    </a:p>
                  </a:txBody>
                  <a:tcPr marL="68580" marR="68580" marT="0" marB="0"/>
                </a:tc>
              </a:tr>
              <a:tr h="423045">
                <a:tc gridSpan="3">
                  <a:txBody>
                    <a:bodyPr/>
                    <a:lstStyle/>
                    <a:p>
                      <a:pPr marL="0" marR="0">
                        <a:lnSpc>
                          <a:spcPct val="115000"/>
                        </a:lnSpc>
                        <a:spcBef>
                          <a:spcPts val="1200"/>
                        </a:spcBef>
                        <a:spcAft>
                          <a:spcPts val="0"/>
                        </a:spcAft>
                      </a:pPr>
                      <a:r>
                        <a:rPr lang="en-IN" sz="1100">
                          <a:effectLst/>
                        </a:rPr>
                        <a:t>Population engaged in Marine Fisheries activities </a:t>
                      </a:r>
                      <a:endParaRPr lang="en-US" sz="110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r>
              <a:tr h="423045">
                <a:tc>
                  <a:txBody>
                    <a:bodyPr/>
                    <a:lstStyle/>
                    <a:p>
                      <a:pPr marL="0" marR="0">
                        <a:lnSpc>
                          <a:spcPct val="115000"/>
                        </a:lnSpc>
                        <a:spcBef>
                          <a:spcPts val="1200"/>
                        </a:spcBef>
                        <a:spcAft>
                          <a:spcPts val="0"/>
                        </a:spcAft>
                      </a:pPr>
                      <a:r>
                        <a:rPr lang="en-IN" sz="1100" dirty="0">
                          <a:effectLst/>
                        </a:rPr>
                        <a:t>Fulltime</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208,201</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NA</a:t>
                      </a:r>
                      <a:endParaRPr lang="en-US" sz="1100">
                        <a:effectLst/>
                        <a:latin typeface="Calibri"/>
                        <a:ea typeface="Calibri"/>
                        <a:cs typeface="Times New Roman"/>
                      </a:endParaRPr>
                    </a:p>
                  </a:txBody>
                  <a:tcPr marL="68580" marR="68580" marT="0" marB="0"/>
                </a:tc>
              </a:tr>
              <a:tr h="423045">
                <a:tc>
                  <a:txBody>
                    <a:bodyPr/>
                    <a:lstStyle/>
                    <a:p>
                      <a:pPr marL="0" marR="0">
                        <a:lnSpc>
                          <a:spcPct val="115000"/>
                        </a:lnSpc>
                        <a:spcBef>
                          <a:spcPts val="1200"/>
                        </a:spcBef>
                        <a:spcAft>
                          <a:spcPts val="0"/>
                        </a:spcAft>
                      </a:pPr>
                      <a:r>
                        <a:rPr lang="en-IN" sz="1100">
                          <a:effectLst/>
                        </a:rPr>
                        <a:t>Part Time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24,253</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201,286</a:t>
                      </a:r>
                      <a:endParaRPr lang="en-US" sz="1100">
                        <a:effectLst/>
                        <a:latin typeface="Calibri"/>
                        <a:ea typeface="Calibri"/>
                        <a:cs typeface="Times New Roman"/>
                      </a:endParaRPr>
                    </a:p>
                  </a:txBody>
                  <a:tcPr marL="68580" marR="68580" marT="0" marB="0"/>
                </a:tc>
              </a:tr>
              <a:tr h="423045">
                <a:tc>
                  <a:txBody>
                    <a:bodyPr/>
                    <a:lstStyle/>
                    <a:p>
                      <a:pPr marL="0" marR="0">
                        <a:lnSpc>
                          <a:spcPct val="115000"/>
                        </a:lnSpc>
                        <a:spcBef>
                          <a:spcPts val="1200"/>
                        </a:spcBef>
                        <a:spcAft>
                          <a:spcPts val="0"/>
                        </a:spcAft>
                      </a:pPr>
                      <a:r>
                        <a:rPr lang="en-IN" sz="1100">
                          <a:effectLst/>
                        </a:rPr>
                        <a:t>Occasional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12,815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17,645</a:t>
                      </a:r>
                      <a:endParaRPr lang="en-US" sz="1100">
                        <a:effectLst/>
                        <a:latin typeface="Calibri"/>
                        <a:ea typeface="Calibri"/>
                        <a:cs typeface="Times New Roman"/>
                      </a:endParaRPr>
                    </a:p>
                  </a:txBody>
                  <a:tcPr marL="68580" marR="68580" marT="0" marB="0"/>
                </a:tc>
              </a:tr>
              <a:tr h="423045">
                <a:tc>
                  <a:txBody>
                    <a:bodyPr/>
                    <a:lstStyle/>
                    <a:p>
                      <a:pPr marL="0" marR="0">
                        <a:lnSpc>
                          <a:spcPct val="115000"/>
                        </a:lnSpc>
                        <a:spcBef>
                          <a:spcPts val="1200"/>
                        </a:spcBef>
                        <a:spcAft>
                          <a:spcPts val="0"/>
                        </a:spcAft>
                      </a:pPr>
                      <a:r>
                        <a:rPr lang="en-IN" sz="1100">
                          <a:effectLst/>
                        </a:rPr>
                        <a:t>Unspecified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65,170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248,663</a:t>
                      </a:r>
                      <a:endParaRPr lang="en-US" sz="1100">
                        <a:effectLst/>
                        <a:latin typeface="Calibri"/>
                        <a:ea typeface="Calibri"/>
                        <a:cs typeface="Times New Roman"/>
                      </a:endParaRPr>
                    </a:p>
                  </a:txBody>
                  <a:tcPr marL="68580" marR="68580" marT="0" marB="0"/>
                </a:tc>
              </a:tr>
              <a:tr h="423045">
                <a:tc>
                  <a:txBody>
                    <a:bodyPr/>
                    <a:lstStyle/>
                    <a:p>
                      <a:pPr marL="0" marR="0">
                        <a:lnSpc>
                          <a:spcPct val="115000"/>
                        </a:lnSpc>
                        <a:spcBef>
                          <a:spcPts val="1200"/>
                        </a:spcBef>
                        <a:spcAft>
                          <a:spcPts val="0"/>
                        </a:spcAft>
                      </a:pPr>
                      <a:r>
                        <a:rPr lang="en-IN" sz="1100">
                          <a:effectLst/>
                        </a:rPr>
                        <a:t>Deep Sea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a:effectLst/>
                        </a:rPr>
                        <a:t>25,000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1200"/>
                        </a:spcBef>
                        <a:spcAft>
                          <a:spcPts val="0"/>
                        </a:spcAft>
                      </a:pPr>
                      <a:r>
                        <a:rPr lang="en-IN" sz="1100" dirty="0">
                          <a:effectLst/>
                        </a:rPr>
                        <a:t>NA</a:t>
                      </a:r>
                      <a:endParaRPr lang="en-US" sz="11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838200" y="5651956"/>
            <a:ext cx="5105400" cy="430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Table 1: </a:t>
            </a:r>
            <a:r>
              <a:rPr kumimoji="0" lang="en-US" sz="11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Genderwise</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n-US" sz="11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fisherfolk</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population in Tamil Nadu: 2019-20; </a:t>
            </a:r>
            <a:br>
              <a:rPr kumimoji="0" lang="en-US" sz="11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br>
            <a:r>
              <a:rPr kumimoji="0" lang="en-US" sz="11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Source: </a:t>
            </a:r>
            <a:r>
              <a:rPr kumimoji="0" lang="en-US" sz="11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The Handbook of Fisheries</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n-US" sz="1100" b="0" i="1" u="none" strike="noStrike" cap="none" normalizeH="0" baseline="0" dirty="0" smtClean="0">
                <a:ln>
                  <a:noFill/>
                </a:ln>
                <a:solidFill>
                  <a:schemeClr val="tx1"/>
                </a:solidFill>
                <a:effectLst/>
                <a:latin typeface="Calibri" pitchFamily="34" charset="0"/>
                <a:ea typeface="Calibri" pitchFamily="34" charset="0"/>
                <a:cs typeface="Calibri" pitchFamily="34" charset="0"/>
              </a:rPr>
              <a:t>Statistics</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(2010)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067502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IN" sz="1800" dirty="0" smtClean="0"/>
              <a:t>Informal economy: All </a:t>
            </a:r>
            <a:r>
              <a:rPr lang="en-IN" sz="1800" dirty="0"/>
              <a:t>economic activities by workers and economic units that are – in law or in practice – not covered or insufficiently covered by formal arrangements. Their activities are not included in the law, which means that they are operating outside the formal reach of the law; or they are not covered in practice, which means that – although they are operating within the formal reach of the law, the law is not applied or not enforced; or the law discourages compliance because it is inappropriate, burdensome, or imposes excessive </a:t>
            </a:r>
            <a:r>
              <a:rPr lang="en-IN" sz="1800" dirty="0" smtClean="0"/>
              <a:t>costs. </a:t>
            </a:r>
          </a:p>
          <a:p>
            <a:pPr>
              <a:buFontTx/>
              <a:buChar char="-"/>
            </a:pPr>
            <a:r>
              <a:rPr lang="en-IN" sz="1800" dirty="0" smtClean="0"/>
              <a:t>Decent </a:t>
            </a:r>
            <a:r>
              <a:rPr lang="en-IN" sz="1800" dirty="0"/>
              <a:t>Work and the Informal </a:t>
            </a:r>
            <a:r>
              <a:rPr lang="en-IN" sz="1800" dirty="0" smtClean="0"/>
              <a:t>Economy (ILO 2002)</a:t>
            </a:r>
            <a:endParaRPr lang="en-US" sz="1800" dirty="0"/>
          </a:p>
          <a:p>
            <a:pPr marL="0" indent="0">
              <a:buNone/>
            </a:pPr>
            <a:r>
              <a:rPr lang="en-IN" sz="1800" dirty="0" smtClean="0"/>
              <a:t>Social security: The measures of protection afforded to employees, unorganised workers, gig workers and platform workers to ensure access to health care and to provide income security, particularly in cases of old age, unemployment, sickness, invalidity, work injury, maternity or loss of a breadwinner by means of rights conferred on them and schemes framed, under this Code.</a:t>
            </a:r>
          </a:p>
          <a:p>
            <a:pPr marL="0" indent="0">
              <a:buNone/>
            </a:pPr>
            <a:r>
              <a:rPr lang="en-IN" sz="1800" dirty="0" smtClean="0"/>
              <a:t>- The Code on Social Security passed by the Indian Parliament (Sept 2020) </a:t>
            </a:r>
            <a:endParaRPr lang="en-US" sz="1800" dirty="0" smtClean="0"/>
          </a:p>
          <a:p>
            <a:pPr>
              <a:buFontTx/>
              <a:buChar char="-"/>
            </a:pPr>
            <a:endParaRPr lang="en-US" sz="1800" dirty="0"/>
          </a:p>
        </p:txBody>
      </p:sp>
    </p:spTree>
    <p:extLst>
      <p:ext uri="{BB962C8B-B14F-4D97-AF65-F5344CB8AC3E}">
        <p14:creationId xmlns:p14="http://schemas.microsoft.com/office/powerpoint/2010/main" xmlns="" val="4032810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IN" sz="1800" dirty="0" smtClean="0"/>
              <a:t>Recognise fishing as “productive work in which rights are protected, which generates an adequate income, with adequate social protection.”</a:t>
            </a:r>
          </a:p>
          <a:p>
            <a:pPr marL="0" indent="0">
              <a:buNone/>
            </a:pPr>
            <a:r>
              <a:rPr lang="en-IN" sz="1800" dirty="0" smtClean="0"/>
              <a:t>Fishers ordinarily resident in its territory, and their dependants to the extent provided in national law, are entitled to benefit from social security protection under conditions no less favourable than those applicable to other workers, including employed and self-employed persons, ordinarily resident in its territory.</a:t>
            </a:r>
          </a:p>
          <a:p>
            <a:pPr marL="0" indent="0">
              <a:buNone/>
            </a:pPr>
            <a:r>
              <a:rPr lang="en-IN" sz="1800" dirty="0" smtClean="0"/>
              <a:t>- ILO Convention 188 (C-188) passed on 14 June 2007</a:t>
            </a:r>
            <a:endParaRPr lang="en-US" sz="1800" dirty="0" smtClean="0"/>
          </a:p>
          <a:p>
            <a:endParaRPr lang="en-US" sz="1800" dirty="0" smtClean="0"/>
          </a:p>
          <a:p>
            <a:pPr marL="0" indent="0">
              <a:buNone/>
            </a:pPr>
            <a:r>
              <a:rPr lang="en-IN" sz="1800" dirty="0" smtClean="0"/>
              <a:t>Social security: “The protection that a society provides to individuals and households to ensure access to health care and to guarantee income security, particularly in cases of old age, unemployment, sickness, invalidity, work injury, maternity or loss of a breadwinner” and “contribute to social cohesion and to a country’s overall growth and development by bolstering living standards, cushioning the effects of structural and technological change on people</a:t>
            </a:r>
          </a:p>
          <a:p>
            <a:pPr marL="0" indent="0">
              <a:buNone/>
            </a:pPr>
            <a:r>
              <a:rPr lang="en-IN" sz="1800" dirty="0" smtClean="0"/>
              <a:t>- ILO</a:t>
            </a:r>
            <a:endParaRPr lang="en-US" sz="1800" dirty="0" smtClean="0"/>
          </a:p>
          <a:p>
            <a:endParaRPr lang="en-US" sz="1800" dirty="0"/>
          </a:p>
        </p:txBody>
      </p:sp>
    </p:spTree>
    <p:extLst>
      <p:ext uri="{BB962C8B-B14F-4D97-AF65-F5344CB8AC3E}">
        <p14:creationId xmlns:p14="http://schemas.microsoft.com/office/powerpoint/2010/main" xmlns="" val="3717785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IN" sz="1600" dirty="0" smtClean="0"/>
              <a:t>9 June 2008: The </a:t>
            </a:r>
            <a:r>
              <a:rPr lang="en-IN" sz="1600" dirty="0"/>
              <a:t>State level seminar on ILO Convention on work in fishing – Tamil Nadu held in Chennai </a:t>
            </a:r>
            <a:r>
              <a:rPr lang="en-IN" sz="1600" dirty="0" smtClean="0"/>
              <a:t>participated by 85 people </a:t>
            </a:r>
            <a:r>
              <a:rPr lang="en-IN" sz="1600" dirty="0"/>
              <a:t>representing fishing community leaders, trade unions, social activists, intellectuals, media persons and students. </a:t>
            </a:r>
            <a:endParaRPr lang="en-IN" sz="1600" dirty="0" smtClean="0"/>
          </a:p>
          <a:p>
            <a:pPr marL="0" indent="0">
              <a:buNone/>
            </a:pPr>
            <a:r>
              <a:rPr lang="en-IN" sz="1600" i="1" dirty="0" smtClean="0"/>
              <a:t>Recommendations: </a:t>
            </a:r>
          </a:p>
          <a:p>
            <a:pPr marL="0" indent="0">
              <a:buNone/>
            </a:pPr>
            <a:r>
              <a:rPr lang="en-IN" sz="1600" dirty="0" smtClean="0"/>
              <a:t>Fisher </a:t>
            </a:r>
            <a:r>
              <a:rPr lang="en-IN" sz="1600" dirty="0"/>
              <a:t>peoples’ organizations, trade unions, civil society organizations, NGOs conduct “intensive campaign for ratification of the ILO Convention on fishing by the Government of India and enactment of a comprehensive national legislation, extending the convention, to cover all fish workers” and proposed that the legislation must contain the following provisions: </a:t>
            </a:r>
            <a:endParaRPr lang="en-US" sz="1600" dirty="0"/>
          </a:p>
          <a:p>
            <a:pPr lvl="0"/>
            <a:r>
              <a:rPr lang="en-IN" sz="1600" dirty="0"/>
              <a:t>Social security should be the corner stone of the proposed legislation. It should include all sections of fish workers namely the fishers, fish sorters, fish vendors, loaders, fish processing workers; </a:t>
            </a:r>
            <a:endParaRPr lang="en-US" sz="1600" dirty="0"/>
          </a:p>
          <a:p>
            <a:pPr lvl="0"/>
            <a:r>
              <a:rPr lang="en-IN" sz="1600" dirty="0" smtClean="0"/>
              <a:t>Emphasize </a:t>
            </a:r>
            <a:r>
              <a:rPr lang="en-IN" sz="1600" dirty="0"/>
              <a:t>social security to all women fish workers together with the men; </a:t>
            </a:r>
            <a:endParaRPr lang="en-US" sz="1600" dirty="0"/>
          </a:p>
          <a:p>
            <a:pPr lvl="0"/>
            <a:r>
              <a:rPr lang="en-IN" sz="1600" dirty="0" smtClean="0"/>
              <a:t>Legislation </a:t>
            </a:r>
            <a:r>
              <a:rPr lang="en-IN" sz="1600" dirty="0"/>
              <a:t>should protect and ensure fisher peoples’ right to access fishery resources; </a:t>
            </a:r>
            <a:endParaRPr lang="en-US" sz="1600" dirty="0"/>
          </a:p>
          <a:p>
            <a:pPr lvl="0"/>
            <a:r>
              <a:rPr lang="en-IN" sz="1600" dirty="0" smtClean="0"/>
              <a:t>Ensure </a:t>
            </a:r>
            <a:r>
              <a:rPr lang="en-IN" sz="1600" dirty="0"/>
              <a:t>protection of livelihood of traditional fishers together with conservation of fishery related natural resources; </a:t>
            </a:r>
            <a:endParaRPr lang="en-US" sz="1600" dirty="0"/>
          </a:p>
          <a:p>
            <a:r>
              <a:rPr lang="en-IN" sz="1600" dirty="0" smtClean="0"/>
              <a:t>Health </a:t>
            </a:r>
            <a:r>
              <a:rPr lang="en-IN" sz="1600" dirty="0"/>
              <a:t>protection and education should get top priority and be made a justice able right of the fish workers.</a:t>
            </a:r>
            <a:endParaRPr lang="en-US" sz="1600" dirty="0"/>
          </a:p>
        </p:txBody>
      </p:sp>
    </p:spTree>
    <p:extLst>
      <p:ext uri="{BB962C8B-B14F-4D97-AF65-F5344CB8AC3E}">
        <p14:creationId xmlns:p14="http://schemas.microsoft.com/office/powerpoint/2010/main" xmlns="" val="1111743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1028</TotalTime>
  <Words>1536</Words>
  <Application>Microsoft Office PowerPoint</Application>
  <PresentationFormat>On-screen Show (4:3)</PresentationFormat>
  <Paragraphs>248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The Invisible Informal Workforce:  Women Fishworkers and their Right  to Social Security </vt:lpstr>
      <vt:lpstr>Duties/Activities</vt:lpstr>
      <vt:lpstr>Slide 3</vt:lpstr>
      <vt:lpstr>Slide 4</vt:lpstr>
      <vt:lpstr>Slide 5</vt:lpstr>
      <vt:lpstr>Slide 6</vt:lpstr>
      <vt:lpstr>Slide 7</vt:lpstr>
      <vt:lpstr>Slide 8</vt:lpstr>
      <vt:lpstr>Slide 9</vt:lpstr>
      <vt:lpstr>Slide 10</vt:lpstr>
      <vt:lpstr>Possibilities of collectivising  </vt:lpstr>
      <vt:lpstr>Fisheries Department (TN)’s mission:  </vt:lpstr>
      <vt:lpstr>Slide 13</vt:lpstr>
      <vt:lpstr>Popular schemes</vt:lpstr>
      <vt:lpstr>Other schemes </vt:lpstr>
      <vt:lpstr>Challenges</vt:lpstr>
      <vt:lpstr>Slide 17</vt:lpstr>
      <vt:lpstr>Possibilities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Invisible Informal Workforce:  Women Fishworkers and their Right to Social Security</dc:title>
  <dc:creator>Aswathy</dc:creator>
  <cp:lastModifiedBy>Sangeetha</cp:lastModifiedBy>
  <cp:revision>31</cp:revision>
  <dcterms:created xsi:type="dcterms:W3CDTF">2022-04-03T07:09:49Z</dcterms:created>
  <dcterms:modified xsi:type="dcterms:W3CDTF">2022-04-09T04:39:23Z</dcterms:modified>
</cp:coreProperties>
</file>