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89" r:id="rId3"/>
    <p:sldId id="371" r:id="rId4"/>
    <p:sldId id="354" r:id="rId5"/>
    <p:sldId id="361" r:id="rId6"/>
    <p:sldId id="385" r:id="rId7"/>
    <p:sldId id="355" r:id="rId8"/>
    <p:sldId id="386" r:id="rId9"/>
    <p:sldId id="390" r:id="rId10"/>
    <p:sldId id="387" r:id="rId11"/>
    <p:sldId id="376" r:id="rId12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68475" autoAdjust="0"/>
  </p:normalViewPr>
  <p:slideViewPr>
    <p:cSldViewPr>
      <p:cViewPr varScale="1">
        <p:scale>
          <a:sx n="52" d="100"/>
          <a:sy n="52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78C6-07EA-487D-B8C8-E40A36463937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01E5B-0806-412C-ACFC-8D0D1CCA217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03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Graças</a:t>
            </a:r>
            <a:r>
              <a:rPr lang="en-US" baseline="0" dirty="0"/>
              <a:t> </a:t>
            </a:r>
            <a:r>
              <a:rPr lang="en-US" baseline="0" dirty="0" err="1"/>
              <a:t>aos</a:t>
            </a:r>
            <a:r>
              <a:rPr lang="en-US" baseline="0" dirty="0"/>
              <a:t> </a:t>
            </a:r>
            <a:r>
              <a:rPr lang="en-US" baseline="0" dirty="0" err="1"/>
              <a:t>organizadores</a:t>
            </a:r>
            <a:endParaRPr lang="en-US" baseline="0" dirty="0"/>
          </a:p>
          <a:p>
            <a:r>
              <a:rPr lang="en-US" dirty="0" err="1"/>
              <a:t>Primeiro</a:t>
            </a:r>
            <a:r>
              <a:rPr lang="en-US" baseline="0" dirty="0"/>
              <a:t> </a:t>
            </a:r>
            <a:r>
              <a:rPr lang="en-US" baseline="0" dirty="0" err="1"/>
              <a:t>grande</a:t>
            </a:r>
            <a:r>
              <a:rPr lang="en-US" baseline="0" dirty="0"/>
              <a:t> </a:t>
            </a:r>
            <a:r>
              <a:rPr lang="en-US" baseline="0" dirty="0" err="1"/>
              <a:t>ato</a:t>
            </a:r>
            <a:r>
              <a:rPr lang="en-US" baseline="0" dirty="0"/>
              <a:t> no ritual </a:t>
            </a:r>
            <a:r>
              <a:rPr lang="en-US" dirty="0"/>
              <a:t>de </a:t>
            </a:r>
            <a:r>
              <a:rPr lang="en-US" dirty="0" err="1"/>
              <a:t>passagem</a:t>
            </a:r>
            <a:r>
              <a:rPr lang="en-US" dirty="0"/>
              <a:t> no</a:t>
            </a:r>
            <a:r>
              <a:rPr lang="en-US" baseline="0" dirty="0"/>
              <a:t> </a:t>
            </a:r>
            <a:r>
              <a:rPr lang="en-US" baseline="0" dirty="0" err="1"/>
              <a:t>desenvolvimento</a:t>
            </a:r>
            <a:r>
              <a:rPr lang="en-US" baseline="0" dirty="0"/>
              <a:t> da </a:t>
            </a:r>
            <a:r>
              <a:rPr lang="en-US" baseline="0" dirty="0" err="1"/>
              <a:t>pesca</a:t>
            </a:r>
            <a:r>
              <a:rPr lang="en-US" baseline="0" dirty="0"/>
              <a:t> </a:t>
            </a:r>
            <a:r>
              <a:rPr lang="en-US" baseline="0" dirty="0" err="1"/>
              <a:t>brasileira</a:t>
            </a:r>
            <a:r>
              <a:rPr lang="en-US" baseline="0" dirty="0"/>
              <a:t>; </a:t>
            </a:r>
          </a:p>
          <a:p>
            <a:r>
              <a:rPr lang="en-US" baseline="0" dirty="0" err="1"/>
              <a:t>Testemunhas</a:t>
            </a:r>
            <a:r>
              <a:rPr lang="en-US" baseline="0" dirty="0"/>
              <a:t> </a:t>
            </a:r>
            <a:r>
              <a:rPr lang="en-US" baseline="0" dirty="0" err="1"/>
              <a:t>presentes</a:t>
            </a:r>
            <a:r>
              <a:rPr lang="en-US" baseline="0" dirty="0"/>
              <a:t> no </a:t>
            </a:r>
            <a:r>
              <a:rPr lang="en-US" baseline="0" dirty="0" err="1"/>
              <a:t>Seminário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1E5B-0806-412C-ACFC-8D0D1CCA21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081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1E5B-0806-412C-ACFC-8D0D1CCA21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082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1E5B-0806-412C-ACFC-8D0D1CCA21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2079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Estados deveriam facilitar, capacitar e apoiar as comunidades de pescadores de pequena escala para participarem e assumirem responsabilidades, tendo em conta os seus sistemas e direitos legítimos de posse, na gestão dos recursos dos quais dependem para o seu bem-estar e que constituem</a:t>
            </a:r>
            <a:b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tradicionalmente os seus meios de subsistência. Deveriam ser promovidos sistemas de gestão</a:t>
            </a:r>
            <a:b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participativa.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1E5B-0806-412C-ACFC-8D0D1CCA21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Estados deveriam facilitar, capacitar e apoiar as comunidades de pescadores de pequena escala para participarem e assumirem responsabilidades, tendo em conta os seus sistemas e direitos legítimos de posse, na gestão dos recursos dos quais dependem para o seu bem-estar e que constituem</a:t>
            </a:r>
            <a:b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tradicionalmente os seus meios de subsistência. Deveriam ser promovidos sistemas de gestão</a:t>
            </a:r>
            <a:b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participativa.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1E5B-0806-412C-ACFC-8D0D1CCA21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1E5B-0806-412C-ACFC-8D0D1CCA217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081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3BF7D2-2077-4F2E-8A01-6182926529D0}" type="datetimeFigureOut">
              <a:rPr lang="pt-BR" smtClean="0"/>
              <a:pPr/>
              <a:t>19/06/2019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E61F9F-BBC0-407F-B25C-065374657C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207170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Diretrizes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Voluntárias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para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garantir</a:t>
            </a:r>
            <a:r>
              <a:rPr lang="en-GB" b="1" dirty="0" smtClean="0">
                <a:solidFill>
                  <a:schemeClr val="bg1"/>
                </a:solidFill>
              </a:rPr>
              <a:t> a </a:t>
            </a:r>
            <a:r>
              <a:rPr lang="en-GB" b="1" dirty="0" err="1">
                <a:solidFill>
                  <a:schemeClr val="bg1"/>
                </a:solidFill>
              </a:rPr>
              <a:t>Pesca</a:t>
            </a:r>
            <a:r>
              <a:rPr lang="en-GB" b="1" dirty="0">
                <a:solidFill>
                  <a:schemeClr val="bg1"/>
                </a:solidFill>
              </a:rPr>
              <a:t> de </a:t>
            </a:r>
            <a:r>
              <a:rPr lang="en-GB" b="1" dirty="0" err="1">
                <a:solidFill>
                  <a:schemeClr val="bg1"/>
                </a:solidFill>
              </a:rPr>
              <a:t>Pequena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Escala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Sustentável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43608" y="2924944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Ana Paula </a:t>
            </a:r>
            <a:r>
              <a:rPr lang="en-GB" sz="2400" b="1" dirty="0" err="1" smtClean="0">
                <a:latin typeface="Arial" pitchFamily="34" charset="0"/>
                <a:cs typeface="Arial" pitchFamily="34" charset="0"/>
              </a:rPr>
              <a:t>Rainho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Oceanógrafa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Ms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Antropologia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21088"/>
            <a:ext cx="1296145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149080"/>
            <a:ext cx="2520280" cy="1642917"/>
          </a:xfrm>
          <a:prstGeom prst="rect">
            <a:avLst/>
          </a:prstGeom>
        </p:spPr>
      </p:pic>
      <p:pic>
        <p:nvPicPr>
          <p:cNvPr id="10" name="Picture 9" descr="logo-ColetivoMemMa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221088"/>
            <a:ext cx="2169888" cy="1409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45399"/>
            <a:ext cx="90153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Condições</a:t>
            </a:r>
            <a:r>
              <a:rPr lang="en-US" sz="3200" dirty="0" smtClean="0"/>
              <a:t> de </a:t>
            </a:r>
            <a:r>
              <a:rPr lang="en-US" sz="3200" b="1" dirty="0" err="1" smtClean="0">
                <a:solidFill>
                  <a:schemeClr val="accent2"/>
                </a:solidFill>
              </a:rPr>
              <a:t>trabalho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decente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3200" dirty="0" err="1"/>
              <a:t>Apoiar</a:t>
            </a:r>
            <a:r>
              <a:rPr lang="en-US" sz="3200" dirty="0"/>
              <a:t> as </a:t>
            </a:r>
            <a:r>
              <a:rPr lang="en-US" sz="3200" b="1" dirty="0" err="1">
                <a:solidFill>
                  <a:schemeClr val="accent2"/>
                </a:solidFill>
              </a:rPr>
              <a:t>oportunidades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de </a:t>
            </a:r>
            <a:r>
              <a:rPr lang="en-US" sz="3200" dirty="0" err="1"/>
              <a:t>renda</a:t>
            </a:r>
            <a:r>
              <a:rPr lang="en-US" sz="3200" dirty="0"/>
              <a:t> </a:t>
            </a:r>
            <a:r>
              <a:rPr lang="en-US" sz="3200" dirty="0" err="1" smtClean="0"/>
              <a:t>alternativa</a:t>
            </a:r>
            <a:endParaRPr lang="en-US" sz="3200" dirty="0"/>
          </a:p>
          <a:p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3200" dirty="0" err="1"/>
              <a:t>Eliminar</a:t>
            </a:r>
            <a:r>
              <a:rPr lang="en-US" sz="3200" dirty="0"/>
              <a:t> </a:t>
            </a:r>
            <a:r>
              <a:rPr lang="en-US" sz="3200" dirty="0" err="1"/>
              <a:t>trabalho</a:t>
            </a:r>
            <a:r>
              <a:rPr lang="en-US" sz="3200" dirty="0"/>
              <a:t> </a:t>
            </a:r>
            <a:r>
              <a:rPr lang="en-US" sz="3200" dirty="0" err="1"/>
              <a:t>forçado</a:t>
            </a:r>
            <a:r>
              <a:rPr lang="en-US" sz="3200" dirty="0"/>
              <a:t> e </a:t>
            </a:r>
            <a:r>
              <a:rPr lang="en-US" sz="3200" dirty="0" err="1"/>
              <a:t>relações</a:t>
            </a:r>
            <a:r>
              <a:rPr lang="en-US" sz="3200" dirty="0"/>
              <a:t> de </a:t>
            </a:r>
            <a:r>
              <a:rPr lang="en-US" sz="3200" b="1" dirty="0" err="1">
                <a:solidFill>
                  <a:schemeClr val="accent2"/>
                </a:solidFill>
              </a:rPr>
              <a:t>endividamento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dirty="0"/>
              <a:t>(“</a:t>
            </a:r>
            <a:r>
              <a:rPr lang="en-US" sz="3200" dirty="0" err="1"/>
              <a:t>atravessadores</a:t>
            </a:r>
            <a:r>
              <a:rPr lang="en-US" sz="3200" dirty="0"/>
              <a:t>”)</a:t>
            </a:r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62068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Desenvolvimento</a:t>
            </a:r>
            <a:r>
              <a:rPr lang="en-US" sz="3600" b="1" dirty="0"/>
              <a:t> social, </a:t>
            </a:r>
            <a:r>
              <a:rPr lang="en-US" sz="3600" b="1" dirty="0" err="1"/>
              <a:t>emprego</a:t>
            </a:r>
            <a:r>
              <a:rPr lang="en-US" sz="3600" b="1" dirty="0"/>
              <a:t> e </a:t>
            </a:r>
            <a:r>
              <a:rPr lang="en-US" sz="3600" b="1" dirty="0" err="1"/>
              <a:t>trabalho</a:t>
            </a:r>
            <a:r>
              <a:rPr lang="en-US" sz="3600" b="1" dirty="0"/>
              <a:t> </a:t>
            </a:r>
            <a:r>
              <a:rPr lang="en-US" sz="3600" b="1" dirty="0" err="1"/>
              <a:t>decente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639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207170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OBRIGADA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43608" y="2924944"/>
            <a:ext cx="74168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rainho.anap@gmail.com</a:t>
            </a:r>
            <a:endParaRPr lang="pt-BR" sz="3200" b="1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175" y="4509120"/>
            <a:ext cx="1296145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20" y="4522388"/>
            <a:ext cx="2520280" cy="1642917"/>
          </a:xfrm>
          <a:prstGeom prst="rect">
            <a:avLst/>
          </a:prstGeom>
        </p:spPr>
      </p:pic>
      <p:pic>
        <p:nvPicPr>
          <p:cNvPr id="16" name="Picture 15" descr="logo-ColetivoMemMa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432" y="4539503"/>
            <a:ext cx="2169888" cy="14097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70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 rot="16200000">
            <a:off x="-2088728" y="3735569"/>
            <a:ext cx="522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Sustentabilidade da </a:t>
            </a:r>
            <a:r>
              <a:rPr lang="pt-BR" sz="3600" dirty="0" smtClean="0">
                <a:solidFill>
                  <a:schemeClr val="bg1"/>
                </a:solidFill>
              </a:rPr>
              <a:t>Pesca</a:t>
            </a:r>
            <a:r>
              <a:rPr lang="pt-BR" sz="2400" dirty="0" smtClean="0">
                <a:solidFill>
                  <a:schemeClr val="bg1"/>
                </a:solidFill>
              </a:rPr>
              <a:t/>
            </a:r>
            <a:br>
              <a:rPr lang="pt-BR" sz="2400" dirty="0" smtClean="0">
                <a:solidFill>
                  <a:schemeClr val="bg1"/>
                </a:solidFill>
              </a:rPr>
            </a:br>
            <a:r>
              <a:rPr lang="pt-BR" sz="2400" dirty="0" smtClean="0">
                <a:solidFill>
                  <a:schemeClr val="bg1"/>
                </a:solidFill>
              </a:rPr>
              <a:t>e suas dimensões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83568" y="404664"/>
            <a:ext cx="7776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/>
              <a:t>Prainha</a:t>
            </a:r>
            <a:r>
              <a:rPr lang="en-GB" sz="2800" b="1" dirty="0" smtClean="0"/>
              <a:t> do Canto Verde, </a:t>
            </a:r>
            <a:r>
              <a:rPr lang="en-GB" sz="2800" b="1" dirty="0" err="1" smtClean="0"/>
              <a:t>Ceará</a:t>
            </a:r>
            <a:endParaRPr lang="en-GB" sz="2800" b="1" dirty="0" smtClean="0"/>
          </a:p>
          <a:p>
            <a:pPr algn="ctr"/>
            <a:r>
              <a:rPr lang="en-GB" sz="2800" b="1" dirty="0" smtClean="0"/>
              <a:t>23 – 25 Nov, 2011</a:t>
            </a:r>
          </a:p>
          <a:p>
            <a:pPr algn="r"/>
            <a:endParaRPr lang="pt-BR" sz="3200" b="1" dirty="0"/>
          </a:p>
        </p:txBody>
      </p:sp>
      <p:sp>
        <p:nvSpPr>
          <p:cNvPr id="20" name="Retângulo 19"/>
          <p:cNvSpPr/>
          <p:nvPr/>
        </p:nvSpPr>
        <p:spPr>
          <a:xfrm>
            <a:off x="323528" y="1916832"/>
            <a:ext cx="3168352" cy="367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pt-BR" sz="24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Organizado</a:t>
            </a:r>
            <a:r>
              <a:rPr lang="pt-BR" sz="24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pelo ICSF com apoio do </a:t>
            </a:r>
            <a:r>
              <a:rPr lang="pt-BR" sz="24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Terramar</a:t>
            </a:r>
            <a:endParaRPr lang="pt-BR" sz="2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pt-BR" sz="24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en-US" sz="11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Participantes</a:t>
            </a:r>
            <a:r>
              <a:rPr lang="en-US" sz="20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representantes</a:t>
            </a:r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pescadores</a:t>
            </a:r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pescadoras</a:t>
            </a:r>
            <a:endParaRPr lang="en-US" sz="20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pesquisadores</a:t>
            </a:r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membros</a:t>
            </a:r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do ICSF Brasil</a:t>
            </a:r>
          </a:p>
          <a:p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representantes</a:t>
            </a:r>
            <a:r>
              <a:rPr lang="en-US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0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governo</a:t>
            </a:r>
            <a:endParaRPr lang="en-US" sz="20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" descr="F:\ICSF\Oficina FAO Diretrizes\Fotos evento\Fotos FAO Claire\PB2409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844824"/>
            <a:ext cx="5183989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692696"/>
            <a:ext cx="24240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Objetivos</a:t>
            </a:r>
            <a:endParaRPr lang="en-US" sz="3600" b="1" dirty="0" smtClean="0"/>
          </a:p>
          <a:p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39473"/>
            <a:ext cx="87992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err="1"/>
              <a:t>Fortalecer</a:t>
            </a:r>
            <a:r>
              <a:rPr lang="en-US" sz="3200" dirty="0"/>
              <a:t> o </a:t>
            </a:r>
            <a:r>
              <a:rPr lang="en-US" sz="3200" dirty="0" err="1"/>
              <a:t>papel</a:t>
            </a:r>
            <a:r>
              <a:rPr lang="en-US" sz="3200" dirty="0"/>
              <a:t> da </a:t>
            </a:r>
            <a:r>
              <a:rPr lang="en-US" sz="3200" dirty="0" err="1"/>
              <a:t>pesca</a:t>
            </a:r>
            <a:r>
              <a:rPr lang="en-US" sz="3200" dirty="0"/>
              <a:t> </a:t>
            </a:r>
            <a:r>
              <a:rPr lang="en-US" sz="3200" dirty="0" err="1" smtClean="0"/>
              <a:t>artesanal</a:t>
            </a:r>
            <a:r>
              <a:rPr lang="en-US" sz="3200" dirty="0" smtClean="0"/>
              <a:t> </a:t>
            </a:r>
            <a:r>
              <a:rPr lang="en-US" sz="3200" dirty="0" err="1"/>
              <a:t>para</a:t>
            </a:r>
            <a:r>
              <a:rPr lang="en-US" sz="3200" dirty="0"/>
              <a:t> a </a:t>
            </a:r>
            <a:r>
              <a:rPr lang="en-US" sz="3200" b="1" dirty="0" err="1">
                <a:solidFill>
                  <a:schemeClr val="accent2"/>
                </a:solidFill>
              </a:rPr>
              <a:t>segurança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alimentar</a:t>
            </a:r>
            <a:r>
              <a:rPr lang="en-US" sz="3200" dirty="0"/>
              <a:t> </a:t>
            </a:r>
            <a:r>
              <a:rPr lang="en-US" sz="3200" dirty="0" smtClean="0"/>
              <a:t>global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/>
              <a:t>Melhorar</a:t>
            </a:r>
            <a:r>
              <a:rPr lang="en-US" sz="3200" dirty="0"/>
              <a:t> a </a:t>
            </a:r>
            <a:r>
              <a:rPr lang="en-US" sz="3200" dirty="0" err="1"/>
              <a:t>situação</a:t>
            </a:r>
            <a:r>
              <a:rPr lang="en-US" sz="3200" dirty="0"/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social e </a:t>
            </a:r>
            <a:r>
              <a:rPr lang="en-US" sz="3200" b="1" dirty="0" err="1" smtClean="0">
                <a:solidFill>
                  <a:schemeClr val="accent2"/>
                </a:solidFill>
              </a:rPr>
              <a:t>econômica</a:t>
            </a:r>
            <a:r>
              <a:rPr lang="en-US" sz="3200" dirty="0" smtClean="0"/>
              <a:t> dos </a:t>
            </a:r>
            <a:r>
              <a:rPr lang="en-US" sz="3200" dirty="0" err="1" smtClean="0"/>
              <a:t>pescadores</a:t>
            </a:r>
            <a:r>
              <a:rPr lang="en-US" sz="3200" dirty="0" smtClean="0"/>
              <a:t> </a:t>
            </a:r>
            <a:r>
              <a:rPr lang="en-US" sz="3200" dirty="0" err="1" smtClean="0"/>
              <a:t>artesanais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 smtClean="0"/>
              <a:t>Tornar</a:t>
            </a:r>
            <a:r>
              <a:rPr lang="en-US" sz="3200" dirty="0" smtClean="0"/>
              <a:t> a </a:t>
            </a:r>
            <a:r>
              <a:rPr lang="en-US" sz="3200" dirty="0" err="1" smtClean="0"/>
              <a:t>pesca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sustentável</a:t>
            </a:r>
            <a:endParaRPr lang="en-US" sz="3200" b="1" dirty="0">
              <a:solidFill>
                <a:schemeClr val="accent2"/>
              </a:solidFill>
            </a:endParaRPr>
          </a:p>
          <a:p>
            <a:endParaRPr lang="en-US" sz="2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5350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92696"/>
            <a:ext cx="4509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Princípios</a:t>
            </a:r>
            <a:r>
              <a:rPr lang="en-US" sz="3600" b="1" dirty="0" smtClean="0"/>
              <a:t> </a:t>
            </a:r>
            <a:r>
              <a:rPr lang="en-US" sz="3600" b="1" dirty="0" err="1"/>
              <a:t>norteadores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2276872"/>
            <a:ext cx="87992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err="1" smtClean="0"/>
              <a:t>Direitos</a:t>
            </a:r>
            <a:r>
              <a:rPr lang="en-US" sz="3200" dirty="0" smtClean="0"/>
              <a:t> </a:t>
            </a:r>
            <a:r>
              <a:rPr lang="en-US" sz="3200" dirty="0" err="1"/>
              <a:t>humanos</a:t>
            </a:r>
            <a:r>
              <a:rPr lang="en-US" sz="3200" dirty="0"/>
              <a:t> e </a:t>
            </a:r>
            <a:r>
              <a:rPr lang="en-US" sz="3200" dirty="0" err="1"/>
              <a:t>dignidade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/>
              <a:t>Respeito</a:t>
            </a:r>
            <a:r>
              <a:rPr lang="en-US" sz="3200" dirty="0"/>
              <a:t> a </a:t>
            </a:r>
            <a:r>
              <a:rPr lang="en-US" sz="3200" dirty="0" err="1"/>
              <a:t>cultura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/>
              <a:t>Não-discriminação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 smtClean="0"/>
              <a:t>Igualdade</a:t>
            </a:r>
            <a:r>
              <a:rPr lang="en-US" sz="3200" dirty="0" smtClean="0"/>
              <a:t> </a:t>
            </a:r>
            <a:r>
              <a:rPr lang="en-US" sz="3200" dirty="0"/>
              <a:t>de </a:t>
            </a:r>
            <a:r>
              <a:rPr lang="en-US" sz="3200" dirty="0" err="1"/>
              <a:t>gênero</a:t>
            </a:r>
            <a:r>
              <a:rPr lang="en-US" sz="3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err="1"/>
              <a:t>Consulta</a:t>
            </a:r>
            <a:r>
              <a:rPr lang="en-US" sz="3200" dirty="0"/>
              <a:t> e </a:t>
            </a:r>
            <a:r>
              <a:rPr lang="en-US" sz="3200" dirty="0" err="1"/>
              <a:t>participação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/>
              <a:t>Transparência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 err="1" smtClean="0"/>
              <a:t>Sustentabilidade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6615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690" y="1779687"/>
            <a:ext cx="901531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altLang="pt-BR" sz="25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Governança da posse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 na pesca de pequena escala e </a:t>
            </a:r>
            <a:r>
              <a:rPr lang="pt-BR" altLang="pt-BR" sz="25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gestão dos recursos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2. Desenvolvimento social, emprego e </a:t>
            </a:r>
            <a:r>
              <a:rPr lang="pt-BR" altLang="pt-BR" sz="25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trabalho digno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t-BR" altLang="pt-BR" sz="25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Cadeias Produtivas</a:t>
            </a:r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, atividades pós-captura e comércio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t-BR" altLang="pt-BR" sz="25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Igualdade de gênero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5. Risco de desastres e alterações climáticas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6. Coerência das políticas, coordenação institucional e colaboração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7. Informação, pesquisa e comunicação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8. Desenvolvimento de capacidades</a:t>
            </a:r>
          </a:p>
          <a:p>
            <a:r>
              <a:rPr lang="pt-BR" altLang="pt-BR" sz="2500" dirty="0" smtClean="0">
                <a:latin typeface="Times New Roman" pitchFamily="18" charset="0"/>
                <a:cs typeface="Times New Roman" pitchFamily="18" charset="0"/>
              </a:rPr>
              <a:t>9. Apoio à implementação e monitoramento</a:t>
            </a:r>
            <a:endParaRPr lang="pt-BR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Conteúdo</a:t>
            </a:r>
            <a:r>
              <a:rPr lang="en-US" sz="3600" b="1" dirty="0" smtClean="0"/>
              <a:t> das </a:t>
            </a:r>
            <a:r>
              <a:rPr lang="en-US" sz="3600" b="1" dirty="0" err="1" smtClean="0"/>
              <a:t>Diretrizes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639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Governança</a:t>
            </a:r>
            <a:r>
              <a:rPr lang="en-US" sz="3600" b="1" dirty="0"/>
              <a:t> </a:t>
            </a:r>
            <a:r>
              <a:rPr lang="en-US" sz="3600" b="1" dirty="0" smtClean="0"/>
              <a:t>de posse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4714" y="1484784"/>
            <a:ext cx="879928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US" sz="3200" dirty="0" err="1">
                <a:solidFill>
                  <a:schemeClr val="accent1"/>
                </a:solidFill>
              </a:rPr>
              <a:t>Assegurar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os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direitos</a:t>
            </a:r>
            <a:r>
              <a:rPr lang="en-US" sz="3200" b="1" dirty="0">
                <a:solidFill>
                  <a:schemeClr val="accent2"/>
                </a:solidFill>
              </a:rPr>
              <a:t> de </a:t>
            </a:r>
            <a:r>
              <a:rPr lang="en-US" sz="3200" b="1" dirty="0" smtClean="0">
                <a:solidFill>
                  <a:schemeClr val="accent2"/>
                </a:solidFill>
              </a:rPr>
              <a:t>posse de </a:t>
            </a:r>
            <a:r>
              <a:rPr lang="en-US" sz="3200" b="1" dirty="0" err="1" smtClean="0">
                <a:solidFill>
                  <a:schemeClr val="accent2"/>
                </a:solidFill>
              </a:rPr>
              <a:t>terras</a:t>
            </a:r>
            <a:r>
              <a:rPr lang="en-US" sz="3200" b="1" dirty="0" smtClean="0">
                <a:solidFill>
                  <a:schemeClr val="accent2"/>
                </a:solidFill>
              </a:rPr>
              <a:t>, </a:t>
            </a:r>
            <a:r>
              <a:rPr lang="en-US" sz="3200" b="1" dirty="0" err="1" smtClean="0">
                <a:solidFill>
                  <a:schemeClr val="accent2"/>
                </a:solidFill>
              </a:rPr>
              <a:t>lagos</a:t>
            </a:r>
            <a:r>
              <a:rPr lang="en-US" sz="3200" b="1" dirty="0" smtClean="0">
                <a:solidFill>
                  <a:schemeClr val="accent2"/>
                </a:solidFill>
              </a:rPr>
              <a:t> e </a:t>
            </a:r>
            <a:r>
              <a:rPr lang="en-US" sz="3200" b="1" dirty="0" err="1" smtClean="0">
                <a:solidFill>
                  <a:schemeClr val="accent2"/>
                </a:solidFill>
              </a:rPr>
              <a:t>rios</a:t>
            </a:r>
            <a:r>
              <a:rPr lang="en-US" sz="3200" dirty="0" smtClean="0">
                <a:solidFill>
                  <a:schemeClr val="accent1"/>
                </a:solidFill>
              </a:rPr>
              <a:t> das </a:t>
            </a:r>
            <a:r>
              <a:rPr lang="en-US" sz="3200" dirty="0" err="1" smtClean="0">
                <a:solidFill>
                  <a:schemeClr val="accent1"/>
                </a:solidFill>
              </a:rPr>
              <a:t>comunidades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indígenas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marL="285750" indent="-285750" algn="ctr"/>
            <a:endParaRPr lang="en-US" sz="2800" dirty="0" smtClean="0"/>
          </a:p>
          <a:p>
            <a:pPr marL="285750" indent="-285750" algn="ctr"/>
            <a:r>
              <a:rPr lang="pt-BR" sz="2400" dirty="0" smtClean="0"/>
              <a:t>“Os Estados deveriam assegurar que os pescadores e suas comunidades desfrutem de direitos de posse seguros e equitativos”</a:t>
            </a:r>
          </a:p>
          <a:p>
            <a:pPr marL="285750" indent="-285750" algn="ctr"/>
            <a:endParaRPr lang="pt-BR" sz="2400" dirty="0" smtClean="0"/>
          </a:p>
          <a:p>
            <a:pPr marL="285750" indent="-285750" algn="ctr"/>
            <a:r>
              <a:rPr lang="pt-BR" sz="2400" dirty="0" smtClean="0"/>
              <a:t>“Os Estados deveriam assegurar que as comunidades de pescadores não sejam expulsas de seus territórios e que os seus direitos legítimos de posse não sejam retirados ou violados.”</a:t>
            </a:r>
          </a:p>
          <a:p>
            <a:pPr marL="285750" indent="-285750" algn="ctr"/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4798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Governança</a:t>
            </a:r>
            <a:r>
              <a:rPr lang="en-US" sz="3600" b="1" dirty="0"/>
              <a:t> </a:t>
            </a:r>
            <a:r>
              <a:rPr lang="en-US" sz="3600" b="1" dirty="0" smtClean="0"/>
              <a:t>de posse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4714" y="1556792"/>
            <a:ext cx="879928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endParaRPr lang="en-US" sz="1200" dirty="0"/>
          </a:p>
          <a:p>
            <a:pPr marL="285750" indent="-285750" algn="ctr"/>
            <a:r>
              <a:rPr lang="en-US" sz="3200" dirty="0" err="1" smtClean="0">
                <a:solidFill>
                  <a:schemeClr val="accent1"/>
                </a:solidFill>
              </a:rPr>
              <a:t>Respeitar</a:t>
            </a:r>
            <a:r>
              <a:rPr lang="en-US" sz="3200" dirty="0" smtClean="0">
                <a:solidFill>
                  <a:schemeClr val="accent1"/>
                </a:solidFill>
              </a:rPr>
              <a:t> a </a:t>
            </a:r>
            <a:r>
              <a:rPr lang="en-US" sz="3200" b="1" dirty="0" err="1" smtClean="0">
                <a:solidFill>
                  <a:schemeClr val="accent2"/>
                </a:solidFill>
              </a:rPr>
              <a:t>cultura</a:t>
            </a:r>
            <a:r>
              <a:rPr lang="en-US" sz="3200" dirty="0" smtClean="0">
                <a:solidFill>
                  <a:schemeClr val="accent1"/>
                </a:solidFill>
              </a:rPr>
              <a:t>. </a:t>
            </a:r>
            <a:r>
              <a:rPr lang="en-US" sz="3200" dirty="0" err="1" smtClean="0">
                <a:solidFill>
                  <a:schemeClr val="accent1"/>
                </a:solidFill>
              </a:rPr>
              <a:t>Respeitar</a:t>
            </a:r>
            <a:r>
              <a:rPr lang="en-US" sz="3200" dirty="0" smtClean="0">
                <a:solidFill>
                  <a:schemeClr val="accent1"/>
                </a:solidFill>
              </a:rPr>
              <a:t> o </a:t>
            </a:r>
            <a:r>
              <a:rPr lang="en-US" sz="3200" dirty="0" err="1" smtClean="0">
                <a:solidFill>
                  <a:schemeClr val="accent1"/>
                </a:solidFill>
              </a:rPr>
              <a:t>manejo</a:t>
            </a:r>
            <a:r>
              <a:rPr lang="en-US" sz="3200" dirty="0" smtClean="0">
                <a:solidFill>
                  <a:schemeClr val="accent1"/>
                </a:solidFill>
              </a:rPr>
              <a:t>, </a:t>
            </a:r>
            <a:r>
              <a:rPr lang="en-US" sz="3200" dirty="0" err="1" smtClean="0">
                <a:solidFill>
                  <a:schemeClr val="accent1"/>
                </a:solidFill>
              </a:rPr>
              <a:t>conhecimento</a:t>
            </a:r>
            <a:r>
              <a:rPr lang="en-US" sz="3200" dirty="0" smtClean="0">
                <a:solidFill>
                  <a:schemeClr val="accent1"/>
                </a:solidFill>
              </a:rPr>
              <a:t> e </a:t>
            </a:r>
            <a:r>
              <a:rPr lang="en-US" sz="3200" dirty="0" err="1" smtClean="0">
                <a:solidFill>
                  <a:schemeClr val="accent1"/>
                </a:solidFill>
              </a:rPr>
              <a:t>práticas</a:t>
            </a:r>
            <a:r>
              <a:rPr lang="en-US" sz="3200" dirty="0" smtClean="0">
                <a:solidFill>
                  <a:schemeClr val="accent1"/>
                </a:solidFill>
              </a:rPr>
              <a:t> das </a:t>
            </a:r>
            <a:r>
              <a:rPr lang="en-US" sz="3200" dirty="0" err="1" smtClean="0">
                <a:solidFill>
                  <a:schemeClr val="accent1"/>
                </a:solidFill>
              </a:rPr>
              <a:t>comunidades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indígenas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marL="285750" indent="-285750" algn="ctr"/>
            <a:endParaRPr lang="en-US" sz="2800" dirty="0" smtClean="0">
              <a:solidFill>
                <a:schemeClr val="accent1"/>
              </a:solidFill>
            </a:endParaRPr>
          </a:p>
          <a:p>
            <a:pPr marL="285750" indent="-285750" algn="ctr"/>
            <a:r>
              <a:rPr lang="pt-BR" sz="2800" dirty="0" smtClean="0"/>
              <a:t>“O governo, assim como todas as partes envolvidas no manejo da pesca, devem assegurar que a cultura, as práticas, o conhecimento e a tradição dos povos indígenas e tradicionais sejam reconhecidos, respeitados e sirvam como base para  os processos de manejo local.” 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4798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Governança</a:t>
            </a:r>
            <a:r>
              <a:rPr lang="en-US" sz="3600" b="1" dirty="0"/>
              <a:t> </a:t>
            </a:r>
            <a:r>
              <a:rPr lang="en-US" sz="3600" b="1" dirty="0" smtClean="0"/>
              <a:t>de posse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916832"/>
            <a:ext cx="87992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US" sz="3200" dirty="0" err="1" smtClean="0">
                <a:solidFill>
                  <a:schemeClr val="accent1"/>
                </a:solidFill>
              </a:rPr>
              <a:t>Prover</a:t>
            </a:r>
            <a:r>
              <a:rPr lang="en-US" sz="3200" dirty="0" smtClean="0">
                <a:solidFill>
                  <a:schemeClr val="accent1"/>
                </a:solidFill>
              </a:rPr>
              <a:t> o </a:t>
            </a:r>
            <a:r>
              <a:rPr lang="en-US" sz="3200" b="1" dirty="0" err="1" smtClean="0">
                <a:solidFill>
                  <a:schemeClr val="accent2"/>
                </a:solidFill>
              </a:rPr>
              <a:t>acesso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preferencial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chemeClr val="accent1"/>
                </a:solidFill>
              </a:rPr>
              <a:t>dos </a:t>
            </a:r>
            <a:r>
              <a:rPr lang="en-US" sz="3200" dirty="0" err="1" smtClean="0">
                <a:solidFill>
                  <a:schemeClr val="accent1"/>
                </a:solidFill>
              </a:rPr>
              <a:t>pescadores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artesanais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às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águas</a:t>
            </a:r>
            <a:r>
              <a:rPr lang="en-US" sz="3200" dirty="0" smtClean="0">
                <a:solidFill>
                  <a:schemeClr val="accent1"/>
                </a:solidFill>
              </a:rPr>
              <a:t> e </a:t>
            </a:r>
            <a:r>
              <a:rPr lang="en-US" sz="3200" dirty="0" err="1" smtClean="0">
                <a:solidFill>
                  <a:schemeClr val="accent1"/>
                </a:solidFill>
              </a:rPr>
              <a:t>aos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recursos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pesqueiros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</a:p>
          <a:p>
            <a:pPr marL="285750" indent="-285750" algn="ctr"/>
            <a:endParaRPr lang="en-US" sz="3200" dirty="0" smtClean="0"/>
          </a:p>
          <a:p>
            <a:pPr marL="285750" indent="-285750" algn="ctr"/>
            <a:r>
              <a:rPr lang="pt-BR" sz="2800" dirty="0" smtClean="0"/>
              <a:t>“Os Estados deveriam garantir acesso preferencial aos pescadores artesanais nas águas sob jurisdição nacional.  Quando apropriado, deveriam ser consideradas medidas específicas, nomeadamente a criação e o respeito das zonas exclusivas para a pesca de pequena escala”.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4798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690" y="1779687"/>
            <a:ext cx="901531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Manejo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sustentável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pesca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Apoiar</a:t>
            </a:r>
            <a:r>
              <a:rPr lang="en-US" sz="3200" dirty="0" smtClean="0"/>
              <a:t>, </a:t>
            </a:r>
            <a:r>
              <a:rPr lang="en-US" sz="3200" dirty="0" err="1" smtClean="0"/>
              <a:t>capacitar</a:t>
            </a:r>
            <a:r>
              <a:rPr lang="en-US" sz="3200" dirty="0" smtClean="0"/>
              <a:t>, </a:t>
            </a:r>
            <a:r>
              <a:rPr lang="en-US" sz="3200" dirty="0" err="1" smtClean="0"/>
              <a:t>facilitar</a:t>
            </a:r>
            <a:r>
              <a:rPr lang="en-US" sz="3200" dirty="0" smtClean="0"/>
              <a:t> as </a:t>
            </a:r>
            <a:r>
              <a:rPr lang="en-US" sz="3200" dirty="0" err="1" smtClean="0"/>
              <a:t>comunidades</a:t>
            </a:r>
            <a:r>
              <a:rPr lang="en-US" sz="3200" dirty="0" smtClean="0"/>
              <a:t> </a:t>
            </a:r>
            <a:r>
              <a:rPr lang="en-US" sz="3200" dirty="0" err="1" smtClean="0"/>
              <a:t>indígenas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realizarem</a:t>
            </a:r>
            <a:r>
              <a:rPr lang="en-US" sz="3200" dirty="0" smtClean="0"/>
              <a:t> o </a:t>
            </a:r>
            <a:r>
              <a:rPr lang="en-US" sz="3200" b="1" dirty="0" err="1" smtClean="0">
                <a:solidFill>
                  <a:schemeClr val="accent2"/>
                </a:solidFill>
              </a:rPr>
              <a:t>manejo</a:t>
            </a:r>
            <a:r>
              <a:rPr lang="en-US" sz="3200" dirty="0" smtClean="0"/>
              <a:t> 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Manejo</a:t>
            </a:r>
            <a:r>
              <a:rPr lang="en-US" sz="3200" dirty="0" smtClean="0"/>
              <a:t> </a:t>
            </a:r>
            <a:r>
              <a:rPr lang="en-US" sz="3200" dirty="0" err="1" smtClean="0"/>
              <a:t>tendo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base</a:t>
            </a:r>
            <a:r>
              <a:rPr lang="en-US" sz="3200" dirty="0" smtClean="0"/>
              <a:t> o </a:t>
            </a:r>
            <a:r>
              <a:rPr lang="en-US" sz="3200" dirty="0" err="1" smtClean="0"/>
              <a:t>conhecimento</a:t>
            </a:r>
            <a:r>
              <a:rPr lang="en-US" sz="3200" dirty="0" smtClean="0"/>
              <a:t> e </a:t>
            </a:r>
            <a:r>
              <a:rPr lang="en-US" sz="3200" dirty="0" err="1" smtClean="0"/>
              <a:t>práticas</a:t>
            </a:r>
            <a:r>
              <a:rPr lang="en-US" sz="3200" dirty="0" smtClean="0"/>
              <a:t> das </a:t>
            </a:r>
            <a:r>
              <a:rPr lang="en-US" sz="3200" dirty="0" err="1" smtClean="0"/>
              <a:t>comunidades</a:t>
            </a:r>
            <a:r>
              <a:rPr lang="en-US" sz="3200" dirty="0" smtClean="0"/>
              <a:t> </a:t>
            </a:r>
            <a:r>
              <a:rPr lang="en-US" sz="3200" dirty="0" err="1" smtClean="0"/>
              <a:t>indígenas</a:t>
            </a:r>
            <a:endParaRPr lang="en-US" sz="3200" dirty="0"/>
          </a:p>
          <a:p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3200" dirty="0" err="1" smtClean="0"/>
              <a:t>Manejo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participativo</a:t>
            </a:r>
            <a:r>
              <a:rPr lang="en-US" sz="3200" dirty="0" smtClean="0"/>
              <a:t> e </a:t>
            </a:r>
            <a:r>
              <a:rPr lang="en-US" sz="3200" b="1" dirty="0" err="1" smtClean="0">
                <a:solidFill>
                  <a:schemeClr val="accent2"/>
                </a:solidFill>
              </a:rPr>
              <a:t>transparente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sz="3200" dirty="0"/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Manejo</a:t>
            </a:r>
            <a:r>
              <a:rPr lang="en-US" sz="3600" b="1" dirty="0" smtClean="0"/>
              <a:t> dos </a:t>
            </a:r>
            <a:r>
              <a:rPr lang="en-US" sz="3600" b="1" dirty="0" err="1" smtClean="0"/>
              <a:t>recursos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pesqueiros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639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4834</TotalTime>
  <Words>553</Words>
  <Application>Microsoft Office PowerPoint</Application>
  <PresentationFormat>Apresentação na tela (4:3)</PresentationFormat>
  <Paragraphs>86</Paragraphs>
  <Slides>11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Cívico</vt:lpstr>
      <vt:lpstr>Diretrizes Voluntárias para garantir a Pesca de Pequena Escala Sustentável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 OBRIGADA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beatriz.mesquita</dc:creator>
  <cp:lastModifiedBy>hp</cp:lastModifiedBy>
  <cp:revision>518</cp:revision>
  <dcterms:created xsi:type="dcterms:W3CDTF">2012-02-02T12:29:58Z</dcterms:created>
  <dcterms:modified xsi:type="dcterms:W3CDTF">2019-06-19T13:47:28Z</dcterms:modified>
</cp:coreProperties>
</file>