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8"/>
  </p:notesMasterIdLst>
  <p:sldIdLst>
    <p:sldId id="362" r:id="rId2"/>
    <p:sldId id="371" r:id="rId3"/>
    <p:sldId id="377" r:id="rId4"/>
    <p:sldId id="375" r:id="rId5"/>
    <p:sldId id="376" r:id="rId6"/>
    <p:sldId id="353" r:id="rId7"/>
    <p:sldId id="267" r:id="rId8"/>
    <p:sldId id="363" r:id="rId9"/>
    <p:sldId id="364" r:id="rId10"/>
    <p:sldId id="367" r:id="rId11"/>
    <p:sldId id="368" r:id="rId12"/>
    <p:sldId id="378" r:id="rId13"/>
    <p:sldId id="380" r:id="rId14"/>
    <p:sldId id="381" r:id="rId15"/>
    <p:sldId id="382" r:id="rId16"/>
    <p:sldId id="383" r:id="rId17"/>
    <p:sldId id="384" r:id="rId18"/>
    <p:sldId id="385" r:id="rId19"/>
    <p:sldId id="386" r:id="rId20"/>
    <p:sldId id="387" r:id="rId21"/>
    <p:sldId id="388" r:id="rId22"/>
    <p:sldId id="389" r:id="rId23"/>
    <p:sldId id="390" r:id="rId24"/>
    <p:sldId id="395" r:id="rId25"/>
    <p:sldId id="396" r:id="rId26"/>
    <p:sldId id="397" r:id="rId27"/>
    <p:sldId id="399" r:id="rId28"/>
    <p:sldId id="400" r:id="rId29"/>
    <p:sldId id="412" r:id="rId30"/>
    <p:sldId id="413" r:id="rId31"/>
    <p:sldId id="401" r:id="rId32"/>
    <p:sldId id="402" r:id="rId33"/>
    <p:sldId id="424" r:id="rId34"/>
    <p:sldId id="403" r:id="rId35"/>
    <p:sldId id="404" r:id="rId36"/>
    <p:sldId id="405" r:id="rId37"/>
    <p:sldId id="406" r:id="rId38"/>
    <p:sldId id="407" r:id="rId39"/>
    <p:sldId id="419" r:id="rId40"/>
    <p:sldId id="416" r:id="rId41"/>
    <p:sldId id="417" r:id="rId42"/>
    <p:sldId id="418" r:id="rId43"/>
    <p:sldId id="420" r:id="rId44"/>
    <p:sldId id="421" r:id="rId45"/>
    <p:sldId id="422" r:id="rId46"/>
    <p:sldId id="423"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8710" autoAdjust="0"/>
  </p:normalViewPr>
  <p:slideViewPr>
    <p:cSldViewPr>
      <p:cViewPr varScale="1">
        <p:scale>
          <a:sx n="55" d="100"/>
          <a:sy n="55" d="100"/>
        </p:scale>
        <p:origin x="18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52674D-511C-46B2-B664-EA5A0A2D783E}" type="datetimeFigureOut">
              <a:rPr lang="en-PH" smtClean="0"/>
              <a:pPr/>
              <a:t>07/02/2020</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671F69-DAE5-4E06-8233-AA0610651033}" type="slidenum">
              <a:rPr lang="en-PH" smtClean="0"/>
              <a:pPr/>
              <a:t>‹#›</a:t>
            </a:fld>
            <a:endParaRPr lang="en-PH"/>
          </a:p>
        </p:txBody>
      </p:sp>
    </p:spTree>
    <p:extLst>
      <p:ext uri="{BB962C8B-B14F-4D97-AF65-F5344CB8AC3E}">
        <p14:creationId xmlns:p14="http://schemas.microsoft.com/office/powerpoint/2010/main" val="2601795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Mention in brief what</a:t>
            </a:r>
            <a:r>
              <a:rPr lang="en-PH" baseline="0" dirty="0"/>
              <a:t> are the objectives and nature and scope</a:t>
            </a:r>
            <a:endParaRPr lang="en-PH" dirty="0"/>
          </a:p>
        </p:txBody>
      </p:sp>
      <p:sp>
        <p:nvSpPr>
          <p:cNvPr id="4" name="Slide Number Placeholder 3"/>
          <p:cNvSpPr>
            <a:spLocks noGrp="1"/>
          </p:cNvSpPr>
          <p:nvPr>
            <p:ph type="sldNum" sz="quarter" idx="10"/>
          </p:nvPr>
        </p:nvSpPr>
        <p:spPr/>
        <p:txBody>
          <a:bodyPr/>
          <a:lstStyle/>
          <a:p>
            <a:fld id="{82671F69-DAE5-4E06-8233-AA0610651033}" type="slidenum">
              <a:rPr lang="en-PH" smtClean="0"/>
              <a:pPr/>
              <a:t>7</a:t>
            </a:fld>
            <a:endParaRPr lang="en-PH"/>
          </a:p>
        </p:txBody>
      </p:sp>
    </p:spTree>
    <p:extLst>
      <p:ext uri="{BB962C8B-B14F-4D97-AF65-F5344CB8AC3E}">
        <p14:creationId xmlns:p14="http://schemas.microsoft.com/office/powerpoint/2010/main" val="205674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82671F69-DAE5-4E06-8233-AA0610651033}" type="slidenum">
              <a:rPr lang="en-PH" smtClean="0"/>
              <a:pPr/>
              <a:t>15</a:t>
            </a:fld>
            <a:endParaRPr lang="en-PH"/>
          </a:p>
        </p:txBody>
      </p:sp>
    </p:spTree>
    <p:extLst>
      <p:ext uri="{BB962C8B-B14F-4D97-AF65-F5344CB8AC3E}">
        <p14:creationId xmlns:p14="http://schemas.microsoft.com/office/powerpoint/2010/main" val="113311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82671F69-DAE5-4E06-8233-AA0610651033}" type="slidenum">
              <a:rPr lang="en-PH" smtClean="0"/>
              <a:pPr/>
              <a:t>16</a:t>
            </a:fld>
            <a:endParaRPr lang="en-PH"/>
          </a:p>
        </p:txBody>
      </p:sp>
    </p:spTree>
    <p:extLst>
      <p:ext uri="{BB962C8B-B14F-4D97-AF65-F5344CB8AC3E}">
        <p14:creationId xmlns:p14="http://schemas.microsoft.com/office/powerpoint/2010/main" val="301044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Tenure – access</a:t>
            </a:r>
            <a:r>
              <a:rPr lang="en-PH" baseline="0" dirty="0"/>
              <a:t> to fishery including pre and post harvest</a:t>
            </a:r>
          </a:p>
          <a:p>
            <a:r>
              <a:rPr lang="en-PH" dirty="0"/>
              <a:t>Health of ecosystem – fundamental basis for livelihood and contribute to overall well-being</a:t>
            </a:r>
          </a:p>
        </p:txBody>
      </p:sp>
      <p:sp>
        <p:nvSpPr>
          <p:cNvPr id="4" name="Slide Number Placeholder 3"/>
          <p:cNvSpPr>
            <a:spLocks noGrp="1"/>
          </p:cNvSpPr>
          <p:nvPr>
            <p:ph type="sldNum" sz="quarter" idx="10"/>
          </p:nvPr>
        </p:nvSpPr>
        <p:spPr/>
        <p:txBody>
          <a:bodyPr/>
          <a:lstStyle/>
          <a:p>
            <a:fld id="{82671F69-DAE5-4E06-8233-AA0610651033}" type="slidenum">
              <a:rPr lang="en-PH" smtClean="0"/>
              <a:pPr/>
              <a:t>31</a:t>
            </a:fld>
            <a:endParaRPr lang="en-PH"/>
          </a:p>
        </p:txBody>
      </p:sp>
    </p:spTree>
    <p:extLst>
      <p:ext uri="{BB962C8B-B14F-4D97-AF65-F5344CB8AC3E}">
        <p14:creationId xmlns:p14="http://schemas.microsoft.com/office/powerpoint/2010/main" val="189911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coverage of Municipal waters as defined by the Local Government Code and the Fisheries Code is in direct conflict with the IPRA. As pointed out by the study made by Mr. De Vera and </a:t>
            </a:r>
            <a:r>
              <a:rPr lang="en-US" sz="1200" kern="1200" dirty="0" err="1">
                <a:solidFill>
                  <a:schemeClr val="tx1"/>
                </a:solidFill>
                <a:latin typeface="+mn-lt"/>
                <a:ea typeface="+mn-ea"/>
                <a:cs typeface="+mn-cs"/>
              </a:rPr>
              <a:t>Zingapan</a:t>
            </a:r>
            <a:r>
              <a:rPr lang="en-US" sz="1200" kern="1200" dirty="0">
                <a:solidFill>
                  <a:schemeClr val="tx1"/>
                </a:solidFill>
                <a:latin typeface="+mn-lt"/>
                <a:ea typeface="+mn-ea"/>
                <a:cs typeface="+mn-cs"/>
              </a:rPr>
              <a:t>, existing laws of the country do not vest private ownership to any body of water, which are considered a part of the Public Domain in perpetuity. Ancestral Waters of the IPs such as the one of </a:t>
            </a:r>
            <a:r>
              <a:rPr lang="en-US" sz="1200" kern="1200" dirty="0" err="1">
                <a:solidFill>
                  <a:schemeClr val="tx1"/>
                </a:solidFill>
                <a:latin typeface="+mn-lt"/>
                <a:ea typeface="+mn-ea"/>
                <a:cs typeface="+mn-cs"/>
              </a:rPr>
              <a:t>Tagbanwa</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Coron</a:t>
            </a:r>
            <a:r>
              <a:rPr lang="en-US" sz="1200" kern="1200" dirty="0">
                <a:solidFill>
                  <a:schemeClr val="tx1"/>
                </a:solidFill>
                <a:latin typeface="+mn-lt"/>
                <a:ea typeface="+mn-ea"/>
                <a:cs typeface="+mn-cs"/>
              </a:rPr>
              <a:t> physically overlaps with the Municipal Waters of the LGU of </a:t>
            </a:r>
            <a:r>
              <a:rPr lang="en-US" sz="1200" kern="1200" dirty="0" err="1">
                <a:solidFill>
                  <a:schemeClr val="tx1"/>
                </a:solidFill>
                <a:latin typeface="+mn-lt"/>
                <a:ea typeface="+mn-ea"/>
                <a:cs typeface="+mn-cs"/>
              </a:rPr>
              <a:t>Coron</a:t>
            </a:r>
            <a:r>
              <a:rPr lang="en-US" sz="1200" kern="1200" dirty="0">
                <a:solidFill>
                  <a:schemeClr val="tx1"/>
                </a:solidFill>
                <a:latin typeface="+mn-lt"/>
                <a:ea typeface="+mn-ea"/>
                <a:cs typeface="+mn-cs"/>
              </a:rPr>
              <a:t>. Hence, issues and conflict in jurisdiction as well as authority to zone the ancestral waters vis-à-vis the Municipal waters and regulate activities arise.</a:t>
            </a:r>
            <a:endParaRPr lang="en-PH" dirty="0"/>
          </a:p>
        </p:txBody>
      </p:sp>
      <p:sp>
        <p:nvSpPr>
          <p:cNvPr id="4" name="Slide Number Placeholder 3"/>
          <p:cNvSpPr>
            <a:spLocks noGrp="1"/>
          </p:cNvSpPr>
          <p:nvPr>
            <p:ph type="sldNum" sz="quarter" idx="10"/>
          </p:nvPr>
        </p:nvSpPr>
        <p:spPr/>
        <p:txBody>
          <a:bodyPr/>
          <a:lstStyle/>
          <a:p>
            <a:fld id="{82671F69-DAE5-4E06-8233-AA0610651033}" type="slidenum">
              <a:rPr lang="en-PH" smtClean="0"/>
              <a:pPr/>
              <a:t>32</a:t>
            </a:fld>
            <a:endParaRPr lang="en-PH"/>
          </a:p>
        </p:txBody>
      </p:sp>
    </p:spTree>
    <p:extLst>
      <p:ext uri="{BB962C8B-B14F-4D97-AF65-F5344CB8AC3E}">
        <p14:creationId xmlns:p14="http://schemas.microsoft.com/office/powerpoint/2010/main" val="48548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The coverage of Municipal waters as defined by the Local Government Code and the Fisheries Code is in direct conflict with the IPRA. As pointed out by the study made by Mr. De Vera and </a:t>
            </a:r>
            <a:r>
              <a:rPr lang="en-US" sz="1200" kern="1200" dirty="0" err="1">
                <a:solidFill>
                  <a:schemeClr val="tx1"/>
                </a:solidFill>
                <a:latin typeface="+mn-lt"/>
                <a:ea typeface="+mn-ea"/>
                <a:cs typeface="+mn-cs"/>
              </a:rPr>
              <a:t>Zingapan</a:t>
            </a:r>
            <a:r>
              <a:rPr lang="en-US" sz="1200" kern="1200" dirty="0">
                <a:solidFill>
                  <a:schemeClr val="tx1"/>
                </a:solidFill>
                <a:latin typeface="+mn-lt"/>
                <a:ea typeface="+mn-ea"/>
                <a:cs typeface="+mn-cs"/>
              </a:rPr>
              <a:t>, existing laws of the country do not vest private ownership to any body of water, which are considered a part of the Public Domain in perpetuity. Ancestral Waters of the IPs such as the one of </a:t>
            </a:r>
            <a:r>
              <a:rPr lang="en-US" sz="1200" kern="1200" dirty="0" err="1">
                <a:solidFill>
                  <a:schemeClr val="tx1"/>
                </a:solidFill>
                <a:latin typeface="+mn-lt"/>
                <a:ea typeface="+mn-ea"/>
                <a:cs typeface="+mn-cs"/>
              </a:rPr>
              <a:t>Tagbanwa</a:t>
            </a:r>
            <a:r>
              <a:rPr lang="en-US" sz="1200" kern="1200" dirty="0">
                <a:solidFill>
                  <a:schemeClr val="tx1"/>
                </a:solidFill>
                <a:latin typeface="+mn-lt"/>
                <a:ea typeface="+mn-ea"/>
                <a:cs typeface="+mn-cs"/>
              </a:rPr>
              <a:t> in </a:t>
            </a:r>
            <a:r>
              <a:rPr lang="en-US" sz="1200" kern="1200" dirty="0" err="1">
                <a:solidFill>
                  <a:schemeClr val="tx1"/>
                </a:solidFill>
                <a:latin typeface="+mn-lt"/>
                <a:ea typeface="+mn-ea"/>
                <a:cs typeface="+mn-cs"/>
              </a:rPr>
              <a:t>Coron</a:t>
            </a:r>
            <a:r>
              <a:rPr lang="en-US" sz="1200" kern="1200" dirty="0">
                <a:solidFill>
                  <a:schemeClr val="tx1"/>
                </a:solidFill>
                <a:latin typeface="+mn-lt"/>
                <a:ea typeface="+mn-ea"/>
                <a:cs typeface="+mn-cs"/>
              </a:rPr>
              <a:t> physically overlaps with the Municipal Waters of the LGU of </a:t>
            </a:r>
            <a:r>
              <a:rPr lang="en-US" sz="1200" kern="1200" dirty="0" err="1">
                <a:solidFill>
                  <a:schemeClr val="tx1"/>
                </a:solidFill>
                <a:latin typeface="+mn-lt"/>
                <a:ea typeface="+mn-ea"/>
                <a:cs typeface="+mn-cs"/>
              </a:rPr>
              <a:t>Coron</a:t>
            </a:r>
            <a:r>
              <a:rPr lang="en-US" sz="1200" kern="1200" dirty="0">
                <a:solidFill>
                  <a:schemeClr val="tx1"/>
                </a:solidFill>
                <a:latin typeface="+mn-lt"/>
                <a:ea typeface="+mn-ea"/>
                <a:cs typeface="+mn-cs"/>
              </a:rPr>
              <a:t>. Hence, issues and conflict in jurisdiction as well as authority to zone the ancestral waters vis-à-vis the Municipal waters and regulate activities arise.</a:t>
            </a:r>
            <a:endParaRPr lang="en-PH" dirty="0"/>
          </a:p>
        </p:txBody>
      </p:sp>
      <p:sp>
        <p:nvSpPr>
          <p:cNvPr id="4" name="Slide Number Placeholder 3"/>
          <p:cNvSpPr>
            <a:spLocks noGrp="1"/>
          </p:cNvSpPr>
          <p:nvPr>
            <p:ph type="sldNum" sz="quarter" idx="10"/>
          </p:nvPr>
        </p:nvSpPr>
        <p:spPr/>
        <p:txBody>
          <a:bodyPr/>
          <a:lstStyle/>
          <a:p>
            <a:fld id="{82671F69-DAE5-4E06-8233-AA0610651033}" type="slidenum">
              <a:rPr lang="en-PH" smtClean="0"/>
              <a:pPr/>
              <a:t>33</a:t>
            </a:fld>
            <a:endParaRPr lang="en-PH"/>
          </a:p>
        </p:txBody>
      </p:sp>
    </p:spTree>
    <p:extLst>
      <p:ext uri="{BB962C8B-B14F-4D97-AF65-F5344CB8AC3E}">
        <p14:creationId xmlns:p14="http://schemas.microsoft.com/office/powerpoint/2010/main" val="17316062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t="36250"/>
          <a:stretch>
            <a:fillRect/>
          </a:stretch>
        </p:blipFill>
        <p:spPr bwMode="auto">
          <a:xfrm>
            <a:off x="0" y="2971800"/>
            <a:ext cx="9144000" cy="3886200"/>
          </a:xfrm>
          <a:prstGeom prst="rect">
            <a:avLst/>
          </a:prstGeom>
          <a:noFill/>
          <a:ln w="9525">
            <a:noFill/>
            <a:miter lim="800000"/>
            <a:headEnd/>
            <a:tailEnd/>
          </a:ln>
          <a:effec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7174CA-4121-4920-8961-E7CBCF927658}" type="datetimeFigureOut">
              <a:rPr lang="en-PH" smtClean="0"/>
              <a:pPr/>
              <a:t>07/02/2020</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9D6C4E97-0612-48D5-A336-429D0F7F219A}"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13" cstate="print"/>
          <a:srcRect t="36250"/>
          <a:stretch>
            <a:fillRect/>
          </a:stretch>
        </p:blipFill>
        <p:spPr bwMode="auto">
          <a:xfrm>
            <a:off x="0" y="2971800"/>
            <a:ext cx="9144000" cy="3886200"/>
          </a:xfrm>
          <a:prstGeom prst="rect">
            <a:avLst/>
          </a:prstGeom>
          <a:noFill/>
          <a:ln w="9525">
            <a:noFill/>
            <a:miter lim="800000"/>
            <a:headEnd/>
            <a:tailEnd/>
          </a:ln>
          <a:effec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7174CA-4121-4920-8961-E7CBCF927658}" type="datetimeFigureOut">
              <a:rPr lang="en-PH" smtClean="0"/>
              <a:pPr/>
              <a:t>07/02/2020</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6C4E97-0612-48D5-A336-429D0F7F219A}"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t="36250"/>
          <a:stretch>
            <a:fillRect/>
          </a:stretch>
        </p:blipFill>
        <p:spPr bwMode="auto">
          <a:xfrm>
            <a:off x="0" y="2971800"/>
            <a:ext cx="9144000" cy="3886200"/>
          </a:xfrm>
          <a:prstGeom prst="rect">
            <a:avLst/>
          </a:prstGeom>
          <a:noFill/>
          <a:ln w="9525">
            <a:noFill/>
            <a:miter lim="800000"/>
            <a:headEnd/>
            <a:tailEnd/>
          </a:ln>
          <a:effectLst/>
        </p:spPr>
      </p:pic>
      <p:sp>
        <p:nvSpPr>
          <p:cNvPr id="2" name="Title 1"/>
          <p:cNvSpPr>
            <a:spLocks noGrp="1"/>
          </p:cNvSpPr>
          <p:nvPr>
            <p:ph type="ctrTitle"/>
          </p:nvPr>
        </p:nvSpPr>
        <p:spPr>
          <a:xfrm>
            <a:off x="762001" y="861384"/>
            <a:ext cx="7848600" cy="954823"/>
          </a:xfrm>
        </p:spPr>
        <p:txBody>
          <a:bodyPr>
            <a:noAutofit/>
          </a:bodyPr>
          <a:lstStyle/>
          <a:p>
            <a:r>
              <a:rPr lang="en-PH" sz="4500" dirty="0">
                <a:latin typeface="Bernard MT Condensed" panose="02050806060905020404" pitchFamily="18" charset="0"/>
              </a:rPr>
              <a:t>Philippine Policies and their Alignment with VGSSF</a:t>
            </a:r>
          </a:p>
        </p:txBody>
      </p:sp>
      <p:sp>
        <p:nvSpPr>
          <p:cNvPr id="4" name="Subtitle 3"/>
          <p:cNvSpPr>
            <a:spLocks noGrp="1"/>
          </p:cNvSpPr>
          <p:nvPr>
            <p:ph type="subTitle" idx="1"/>
          </p:nvPr>
        </p:nvSpPr>
        <p:spPr>
          <a:xfrm>
            <a:off x="990600" y="2590800"/>
            <a:ext cx="7391400" cy="1765192"/>
          </a:xfrm>
        </p:spPr>
        <p:txBody>
          <a:bodyPr>
            <a:normAutofit fontScale="70000" lnSpcReduction="20000"/>
          </a:bodyPr>
          <a:lstStyle/>
          <a:p>
            <a:r>
              <a:rPr lang="en-US" b="1" dirty="0"/>
              <a:t>LUZON FISHERS’ CONSULTATION/WORKSHOP ON </a:t>
            </a:r>
            <a:endParaRPr lang="en-US" dirty="0"/>
          </a:p>
          <a:p>
            <a:r>
              <a:rPr lang="en-US" b="1" dirty="0"/>
              <a:t>VOLUNTARY GUIDELINES FOR SECURING SUSTAINABLE SMALL-SCALE FISHERIES (VGSSF) </a:t>
            </a:r>
            <a:endParaRPr lang="en-US" dirty="0"/>
          </a:p>
          <a:p>
            <a:r>
              <a:rPr lang="en-US" b="1" dirty="0" err="1"/>
              <a:t>Fersal</a:t>
            </a:r>
            <a:r>
              <a:rPr lang="en-US" b="1" dirty="0"/>
              <a:t> Hotel, 130 Kalayaan Avenue, Diliman, Quezon City </a:t>
            </a:r>
            <a:endParaRPr lang="en-US" dirty="0"/>
          </a:p>
          <a:p>
            <a:r>
              <a:rPr lang="en-PH" b="1" dirty="0"/>
              <a:t>March 27-28, 2019 </a:t>
            </a:r>
            <a:endParaRPr lang="en-PH" sz="2000" dirty="0"/>
          </a:p>
        </p:txBody>
      </p:sp>
      <p:sp>
        <p:nvSpPr>
          <p:cNvPr id="10" name="Subtitle 2"/>
          <p:cNvSpPr txBox="1">
            <a:spLocks/>
          </p:cNvSpPr>
          <p:nvPr/>
        </p:nvSpPr>
        <p:spPr>
          <a:xfrm>
            <a:off x="151552" y="4355993"/>
            <a:ext cx="1707545" cy="1078997"/>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PH" sz="1800" b="1" dirty="0"/>
          </a:p>
        </p:txBody>
      </p:sp>
    </p:spTree>
    <p:extLst>
      <p:ext uri="{BB962C8B-B14F-4D97-AF65-F5344CB8AC3E}">
        <p14:creationId xmlns:p14="http://schemas.microsoft.com/office/powerpoint/2010/main" val="872271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09600"/>
            <a:ext cx="7543800" cy="5791200"/>
          </a:xfrm>
        </p:spPr>
        <p:txBody>
          <a:bodyPr>
            <a:normAutofit/>
          </a:bodyPr>
          <a:lstStyle/>
          <a:p>
            <a:pPr>
              <a:spcBef>
                <a:spcPts val="1200"/>
              </a:spcBef>
            </a:pPr>
            <a:r>
              <a:rPr lang="en-PH" sz="2400" b="1" dirty="0">
                <a:solidFill>
                  <a:schemeClr val="accent2">
                    <a:lumMod val="75000"/>
                  </a:schemeClr>
                </a:solidFill>
              </a:rPr>
              <a:t>Policy coherence, institutional coordination and collaboration – </a:t>
            </a:r>
            <a:r>
              <a:rPr lang="en-PH" sz="2400" dirty="0"/>
              <a:t>States should adopt measures to ensure harmonized policies; should encourage networks and platforms for exchange of experiences and information among stakeholders</a:t>
            </a:r>
          </a:p>
          <a:p>
            <a:pPr lvl="0">
              <a:spcBef>
                <a:spcPts val="1200"/>
              </a:spcBef>
            </a:pPr>
            <a:r>
              <a:rPr lang="en-PH" sz="2400" b="1" dirty="0">
                <a:solidFill>
                  <a:schemeClr val="accent2">
                    <a:lumMod val="75000"/>
                  </a:schemeClr>
                </a:solidFill>
              </a:rPr>
              <a:t>Information, research and communication –</a:t>
            </a:r>
            <a:r>
              <a:rPr lang="en-PH" sz="2400" dirty="0"/>
              <a:t>States should establish system of fisheries data collection relevant for decision-making; promote flow and exchange of information; promote transparency and accountability</a:t>
            </a:r>
          </a:p>
          <a:p>
            <a:pPr lvl="0">
              <a:spcBef>
                <a:spcPts val="1200"/>
              </a:spcBef>
            </a:pPr>
            <a:r>
              <a:rPr lang="en-PH" sz="2400" b="1" dirty="0">
                <a:solidFill>
                  <a:schemeClr val="accent2">
                    <a:lumMod val="75000"/>
                  </a:schemeClr>
                </a:solidFill>
              </a:rPr>
              <a:t>Capacity development – </a:t>
            </a:r>
            <a:r>
              <a:rPr lang="en-PH" sz="2400" dirty="0"/>
              <a:t>to allow SSF to benefit from market opportunities, build resilience and adaptive capacity in relation to disaster risk management and climate change adaptation</a:t>
            </a:r>
          </a:p>
          <a:p>
            <a:pPr lvl="0">
              <a:spcBef>
                <a:spcPts val="1200"/>
              </a:spcBef>
            </a:pPr>
            <a:endParaRPr lang="en-PH" sz="2400" b="1" dirty="0"/>
          </a:p>
          <a:p>
            <a:pPr lvl="0">
              <a:spcBef>
                <a:spcPts val="1200"/>
              </a:spcBef>
              <a:buNone/>
            </a:pPr>
            <a:endParaRPr lang="en-US" sz="2400" dirty="0"/>
          </a:p>
          <a:p>
            <a:pPr marL="114300" indent="0">
              <a:buNone/>
            </a:pPr>
            <a:endParaRPr lang="en-PH" sz="2400" dirty="0"/>
          </a:p>
        </p:txBody>
      </p:sp>
      <p:sp>
        <p:nvSpPr>
          <p:cNvPr id="4" name="Rectangle 3"/>
          <p:cNvSpPr/>
          <p:nvPr/>
        </p:nvSpPr>
        <p:spPr>
          <a:xfrm>
            <a:off x="0" y="23031"/>
            <a:ext cx="8458200" cy="342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PART 3 – Ensuring an Enabling Environment and Supporting  Implementation </a:t>
            </a:r>
          </a:p>
        </p:txBody>
      </p:sp>
    </p:spTree>
    <p:extLst>
      <p:ext uri="{BB962C8B-B14F-4D97-AF65-F5344CB8AC3E}">
        <p14:creationId xmlns:p14="http://schemas.microsoft.com/office/powerpoint/2010/main" val="214770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65930"/>
            <a:ext cx="8229600" cy="2910669"/>
          </a:xfrm>
          <a:gradFill>
            <a:gsLst>
              <a:gs pos="10000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txBody>
          <a:bodyPr>
            <a:normAutofit lnSpcReduction="10000"/>
          </a:bodyPr>
          <a:lstStyle/>
          <a:p>
            <a:pPr lvl="0">
              <a:spcBef>
                <a:spcPts val="1200"/>
              </a:spcBef>
            </a:pPr>
            <a:r>
              <a:rPr lang="en-PH" b="1" dirty="0">
                <a:solidFill>
                  <a:schemeClr val="accent2">
                    <a:lumMod val="75000"/>
                  </a:schemeClr>
                </a:solidFill>
              </a:rPr>
              <a:t>Implementation support and monitoring – </a:t>
            </a:r>
            <a:r>
              <a:rPr lang="en-PH" dirty="0"/>
              <a:t>These guidelines should be implemented in accordance with national priorities and circumstances. States should create awareness on the Guidelines through simplified versions with specific materials on gender</a:t>
            </a:r>
            <a:endParaRPr lang="en-PH" b="1" dirty="0">
              <a:solidFill>
                <a:schemeClr val="accent2">
                  <a:lumMod val="75000"/>
                </a:schemeClr>
              </a:solidFill>
            </a:endParaRPr>
          </a:p>
          <a:p>
            <a:pPr lvl="0">
              <a:spcBef>
                <a:spcPts val="1200"/>
              </a:spcBef>
              <a:buNone/>
            </a:pPr>
            <a:endParaRPr lang="en-US" sz="1600" dirty="0"/>
          </a:p>
          <a:p>
            <a:pPr marL="114300" indent="0">
              <a:buNone/>
            </a:pPr>
            <a:endParaRPr lang="en-PH" dirty="0"/>
          </a:p>
        </p:txBody>
      </p:sp>
      <p:sp>
        <p:nvSpPr>
          <p:cNvPr id="4" name="Rectangle 3"/>
          <p:cNvSpPr/>
          <p:nvPr/>
        </p:nvSpPr>
        <p:spPr>
          <a:xfrm>
            <a:off x="0" y="23031"/>
            <a:ext cx="8458200" cy="3429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PH" b="1" dirty="0"/>
              <a:t>PART 3 – Ensuring an Enabling Environment and Supporting  Implementation </a:t>
            </a:r>
          </a:p>
        </p:txBody>
      </p:sp>
    </p:spTree>
    <p:extLst>
      <p:ext uri="{BB962C8B-B14F-4D97-AF65-F5344CB8AC3E}">
        <p14:creationId xmlns:p14="http://schemas.microsoft.com/office/powerpoint/2010/main" val="214770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pic>
        <p:nvPicPr>
          <p:cNvPr id="4" name="Content Placeholder 3" descr="Tula-DM-pic2.jpg"/>
          <p:cNvPicPr>
            <a:picLocks noGrp="1" noChangeAspect="1"/>
          </p:cNvPicPr>
          <p:nvPr>
            <p:ph idx="1"/>
          </p:nvPr>
        </p:nvPicPr>
        <p:blipFill>
          <a:blip r:embed="rId2" cstate="print"/>
          <a:stretch>
            <a:fillRect/>
          </a:stretch>
        </p:blipFill>
        <p:spPr>
          <a:xfrm>
            <a:off x="0" y="0"/>
            <a:ext cx="9144000" cy="6858000"/>
          </a:xfrm>
        </p:spPr>
      </p:pic>
      <p:sp>
        <p:nvSpPr>
          <p:cNvPr id="5" name="Rectangle 4"/>
          <p:cNvSpPr/>
          <p:nvPr/>
        </p:nvSpPr>
        <p:spPr>
          <a:xfrm>
            <a:off x="457200" y="1676400"/>
            <a:ext cx="8382000" cy="1477328"/>
          </a:xfrm>
          <a:prstGeom prst="rect">
            <a:avLst/>
          </a:prstGeom>
        </p:spPr>
        <p:style>
          <a:lnRef idx="0">
            <a:scrgbClr r="0" g="0" b="0"/>
          </a:lnRef>
          <a:fillRef idx="1001">
            <a:schemeClr val="dk2"/>
          </a:fillRef>
          <a:effectRef idx="0">
            <a:scrgbClr r="0" g="0" b="0"/>
          </a:effectRef>
          <a:fontRef idx="major"/>
        </p:style>
        <p:txBody>
          <a:bodyPr wrap="square" lIns="91440" tIns="45720" rIns="91440" bIns="45720">
            <a:spAutoFit/>
          </a:bodyPr>
          <a:lstStyle/>
          <a:p>
            <a:pPr algn="ctr"/>
            <a:r>
              <a:rPr lang="en-PH" sz="4500" dirty="0">
                <a:solidFill>
                  <a:schemeClr val="bg1"/>
                </a:solidFill>
                <a:latin typeface="Bernard MT Condensed" panose="02050806060905020404" pitchFamily="18" charset="0"/>
              </a:rPr>
              <a:t>Philippine Policies and their Alignment with VGSSF</a:t>
            </a:r>
            <a:endParaRPr lang="en-US" sz="45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r>
              <a:rPr lang="en-PH" dirty="0"/>
              <a:t>Before the VGSSF......</a:t>
            </a:r>
          </a:p>
        </p:txBody>
      </p:sp>
      <p:sp>
        <p:nvSpPr>
          <p:cNvPr id="3" name="Content Placeholder 2"/>
          <p:cNvSpPr>
            <a:spLocks noGrp="1"/>
          </p:cNvSpPr>
          <p:nvPr>
            <p:ph idx="1"/>
          </p:nvPr>
        </p:nvSpPr>
        <p:spPr/>
        <p:txBody>
          <a:bodyPr>
            <a:normAutofit/>
          </a:bodyPr>
          <a:lstStyle/>
          <a:p>
            <a:r>
              <a:rPr lang="en-PH" sz="2800" dirty="0"/>
              <a:t>Issues in Philippine fisheries as early as the 1990s include declining fish catch due to destruction of coastal and marine resources</a:t>
            </a:r>
          </a:p>
          <a:p>
            <a:r>
              <a:rPr lang="en-PH" sz="2800" dirty="0"/>
              <a:t>Local governments were called upon to address these concerns</a:t>
            </a:r>
          </a:p>
          <a:p>
            <a:r>
              <a:rPr lang="en-PH" sz="2800" dirty="0"/>
              <a:t>There was a call to have a new Fisheries Code and this was approved in 1998</a:t>
            </a:r>
            <a:endParaRPr lang="en-PH"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dirty="0"/>
          </a:p>
        </p:txBody>
      </p:sp>
      <p:sp>
        <p:nvSpPr>
          <p:cNvPr id="4" name="Content Placeholder 2"/>
          <p:cNvSpPr>
            <a:spLocks noGrp="1"/>
          </p:cNvSpPr>
          <p:nvPr>
            <p:ph idx="1"/>
          </p:nvPr>
        </p:nvSpPr>
        <p:spPr/>
        <p:txBody>
          <a:bodyPr>
            <a:normAutofit/>
          </a:bodyPr>
          <a:lstStyle/>
          <a:p>
            <a:r>
              <a:rPr lang="en-PH" sz="2800" dirty="0"/>
              <a:t>During the Philippine consultation for the development of the guidelines, the following were among the issues raised:  </a:t>
            </a:r>
          </a:p>
          <a:p>
            <a:pPr lvl="1"/>
            <a:r>
              <a:rPr lang="en-PH" sz="2400" dirty="0"/>
              <a:t>SSF in the country “poorest of the poor”</a:t>
            </a:r>
          </a:p>
          <a:p>
            <a:pPr lvl="1"/>
            <a:r>
              <a:rPr lang="en-PH" sz="2400" dirty="0"/>
              <a:t>Backward technologies</a:t>
            </a:r>
          </a:p>
          <a:p>
            <a:pPr lvl="1"/>
            <a:r>
              <a:rPr lang="en-PH" sz="2400" dirty="0"/>
              <a:t>Has no security of tenure</a:t>
            </a:r>
          </a:p>
          <a:p>
            <a:pPr lvl="1"/>
            <a:r>
              <a:rPr lang="en-PH" sz="2400" dirty="0"/>
              <a:t>Resource use conflict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944562"/>
          </a:xfrm>
        </p:spPr>
        <p:txBody>
          <a:bodyPr/>
          <a:lstStyle/>
          <a:p>
            <a:r>
              <a:rPr lang="en-PH" sz="4400" dirty="0"/>
              <a:t>Study Objectives and Scope</a:t>
            </a:r>
          </a:p>
        </p:txBody>
      </p:sp>
      <p:sp>
        <p:nvSpPr>
          <p:cNvPr id="3" name="Content Placeholder 2"/>
          <p:cNvSpPr>
            <a:spLocks noGrp="1"/>
          </p:cNvSpPr>
          <p:nvPr>
            <p:ph idx="1"/>
          </p:nvPr>
        </p:nvSpPr>
        <p:spPr>
          <a:xfrm>
            <a:off x="228600" y="1524001"/>
            <a:ext cx="8011236" cy="2743200"/>
          </a:xfrm>
        </p:spPr>
        <p:txBody>
          <a:bodyPr>
            <a:normAutofit/>
          </a:bodyPr>
          <a:lstStyle/>
          <a:p>
            <a:r>
              <a:rPr lang="en-PH" sz="2800" dirty="0"/>
              <a:t>Compare and analyze VGSSF and major policies and laws</a:t>
            </a:r>
          </a:p>
          <a:p>
            <a:pPr lvl="1"/>
            <a:r>
              <a:rPr lang="en-PH" sz="2600" dirty="0"/>
              <a:t>Identify areas of complementation or gaps</a:t>
            </a:r>
          </a:p>
          <a:p>
            <a:pPr lvl="1"/>
            <a:r>
              <a:rPr lang="en-PH" sz="2600" dirty="0"/>
              <a:t>Challenges related to natural disasters and climate change</a:t>
            </a:r>
          </a:p>
          <a:p>
            <a:endParaRPr lang="en-PH" sz="2800" dirty="0"/>
          </a:p>
        </p:txBody>
      </p:sp>
    </p:spTree>
    <p:extLst>
      <p:ext uri="{BB962C8B-B14F-4D97-AF65-F5344CB8AC3E}">
        <p14:creationId xmlns:p14="http://schemas.microsoft.com/office/powerpoint/2010/main" val="72509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Philippine Laws and Policies</a:t>
            </a:r>
          </a:p>
        </p:txBody>
      </p:sp>
      <p:sp>
        <p:nvSpPr>
          <p:cNvPr id="3" name="Content Placeholder 2"/>
          <p:cNvSpPr>
            <a:spLocks noGrp="1"/>
          </p:cNvSpPr>
          <p:nvPr>
            <p:ph idx="1"/>
          </p:nvPr>
        </p:nvSpPr>
        <p:spPr/>
        <p:txBody>
          <a:bodyPr>
            <a:normAutofit/>
          </a:bodyPr>
          <a:lstStyle/>
          <a:p>
            <a:pPr marL="628650" indent="-514350">
              <a:buFont typeface="+mj-lt"/>
              <a:buAutoNum type="arabicPeriod"/>
            </a:pPr>
            <a:r>
              <a:rPr lang="en-PH" sz="2800" dirty="0" err="1"/>
              <a:t>Labor</a:t>
            </a:r>
            <a:r>
              <a:rPr lang="en-PH" sz="2800" dirty="0"/>
              <a:t> Code (1974), DAO 156-16 (2016)</a:t>
            </a:r>
          </a:p>
          <a:p>
            <a:pPr marL="925830" lvl="1" indent="-514350"/>
            <a:r>
              <a:rPr lang="en-PH" sz="2600" dirty="0"/>
              <a:t>DO 156-16 requires fishing vessel owners to ensure compliance to existing laws, provide benefits and food to </a:t>
            </a:r>
            <a:r>
              <a:rPr lang="en-PH" sz="2600" dirty="0" err="1"/>
              <a:t>fishworkers</a:t>
            </a:r>
            <a:r>
              <a:rPr lang="en-PH" sz="2600" dirty="0"/>
              <a:t>, livelihood and income opportunities during closed season</a:t>
            </a:r>
          </a:p>
          <a:p>
            <a:pPr marL="628650" indent="-514350">
              <a:buFont typeface="+mj-lt"/>
              <a:buAutoNum type="arabicPeriod"/>
            </a:pPr>
            <a:r>
              <a:rPr lang="en-PH" sz="2800" dirty="0"/>
              <a:t>Forestry Code (1975)</a:t>
            </a:r>
          </a:p>
          <a:p>
            <a:pPr marL="925830" lvl="1" indent="-514350"/>
            <a:r>
              <a:rPr lang="en-PH" sz="2600" dirty="0"/>
              <a:t>Mangrove forests that protect coastal communities from the destructive force of the sea should be protected</a:t>
            </a:r>
          </a:p>
          <a:p>
            <a:pPr marL="628650" indent="-514350">
              <a:buNone/>
            </a:pPr>
            <a:endParaRPr lang="en-PH" sz="2800" dirty="0"/>
          </a:p>
          <a:p>
            <a:pPr marL="628650" indent="-514350">
              <a:buFont typeface="+mj-lt"/>
              <a:buAutoNum type="arabicPeriod"/>
            </a:pPr>
            <a:endParaRPr lang="en-PH"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457200" y="1600200"/>
            <a:ext cx="7620000" cy="3886200"/>
          </a:xfrm>
        </p:spPr>
        <p:txBody>
          <a:bodyPr>
            <a:normAutofit/>
          </a:bodyPr>
          <a:lstStyle/>
          <a:p>
            <a:pPr marL="628650" indent="-514350">
              <a:buFont typeface="+mj-lt"/>
              <a:buAutoNum type="arabicPeriod" startAt="3"/>
            </a:pPr>
            <a:r>
              <a:rPr lang="en-PH" sz="2800" dirty="0"/>
              <a:t>Water Code (1976)</a:t>
            </a:r>
          </a:p>
          <a:p>
            <a:pPr marL="925830" lvl="1" indent="-514350"/>
            <a:r>
              <a:rPr lang="en-PH" sz="2600" dirty="0"/>
              <a:t>Easement Zone – 3 meters in urban areas, 20 meters in agricultural areas, 40 meters in forest areas</a:t>
            </a:r>
          </a:p>
          <a:p>
            <a:pPr marL="628650" indent="-514350">
              <a:buFont typeface="+mj-lt"/>
              <a:buAutoNum type="arabicPeriod" startAt="4"/>
            </a:pPr>
            <a:r>
              <a:rPr lang="en-PH" sz="2800" dirty="0"/>
              <a:t>Local Government Code (1991)</a:t>
            </a:r>
          </a:p>
          <a:p>
            <a:pPr marL="925830" lvl="1" indent="-514350"/>
            <a:r>
              <a:rPr lang="en-PH" sz="2600" dirty="0"/>
              <a:t>DA-BFAR among the national agencies devolved</a:t>
            </a:r>
          </a:p>
          <a:p>
            <a:pPr marL="925830" lvl="1" indent="-514350"/>
            <a:r>
              <a:rPr lang="en-PH" sz="2600" dirty="0"/>
              <a:t>Municipal waters – 15 </a:t>
            </a:r>
            <a:r>
              <a:rPr lang="en-PH" sz="2600" dirty="0" err="1"/>
              <a:t>kilometers</a:t>
            </a:r>
            <a:r>
              <a:rPr lang="en-PH" sz="2600" dirty="0"/>
              <a:t> from the shoreline</a:t>
            </a:r>
          </a:p>
          <a:p>
            <a:pPr marL="628650" indent="-514350">
              <a:buNone/>
            </a:pPr>
            <a:endParaRPr lang="en-PH"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7924800" cy="6096000"/>
          </a:xfrm>
        </p:spPr>
        <p:txBody>
          <a:bodyPr>
            <a:normAutofit fontScale="92500"/>
          </a:bodyPr>
          <a:lstStyle/>
          <a:p>
            <a:pPr marL="628650" indent="-514350">
              <a:buFont typeface="+mj-lt"/>
              <a:buAutoNum type="arabicPeriod" startAt="5"/>
            </a:pPr>
            <a:r>
              <a:rPr lang="en-US" dirty="0"/>
              <a:t>Republic Act 7586: The National Integrated Protected Areas System Act of 1992</a:t>
            </a:r>
          </a:p>
          <a:p>
            <a:pPr marL="1028700" lvl="1" indent="-514350"/>
            <a:r>
              <a:rPr lang="en-US" dirty="0"/>
              <a:t>secure for the Filipino people the perpetual existence of all native plants and animals through the establishment of a comprehensive system of integrated protected areas</a:t>
            </a:r>
          </a:p>
          <a:p>
            <a:pPr marL="628650" indent="-514350">
              <a:buFont typeface="+mj-lt"/>
              <a:buAutoNum type="arabicPeriod" startAt="5"/>
            </a:pPr>
            <a:r>
              <a:rPr lang="en-PH" sz="2800" dirty="0"/>
              <a:t>EO 263 – Community-Based Forest Management (1995)</a:t>
            </a:r>
          </a:p>
          <a:p>
            <a:pPr marL="925830" lvl="1" indent="-514350"/>
            <a:r>
              <a:rPr lang="en-PH" sz="2600" dirty="0"/>
              <a:t>Access to forestland under long-term </a:t>
            </a:r>
            <a:r>
              <a:rPr lang="en-PH" sz="2600" dirty="0" err="1"/>
              <a:t>tenurial</a:t>
            </a:r>
            <a:r>
              <a:rPr lang="en-PH" sz="2600" dirty="0"/>
              <a:t> instruments</a:t>
            </a:r>
          </a:p>
          <a:p>
            <a:pPr marL="628650" indent="-514350">
              <a:buFont typeface="+mj-lt"/>
              <a:buAutoNum type="arabicPeriod" startAt="5"/>
            </a:pPr>
            <a:r>
              <a:rPr lang="en-PH" sz="2800" dirty="0"/>
              <a:t>EO 273 – Philippine Plan for Gender-responsive Development 1995-2025</a:t>
            </a:r>
          </a:p>
          <a:p>
            <a:pPr marL="925830" lvl="1" indent="-514350"/>
            <a:r>
              <a:rPr lang="en-PH" sz="2600" dirty="0"/>
              <a:t>Mainstreaming gender equity in public programs and policies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7620000" cy="5105400"/>
          </a:xfrm>
        </p:spPr>
        <p:txBody>
          <a:bodyPr>
            <a:normAutofit/>
          </a:bodyPr>
          <a:lstStyle/>
          <a:p>
            <a:pPr marL="628650" indent="-514350">
              <a:buFont typeface="+mj-lt"/>
              <a:buAutoNum type="arabicPeriod" startAt="8"/>
            </a:pPr>
            <a:r>
              <a:rPr lang="en-PH" sz="2800" dirty="0"/>
              <a:t>Agriculture and Fisheries Modernization Act (AFMA) (1997)</a:t>
            </a:r>
          </a:p>
          <a:p>
            <a:pPr marL="925830" lvl="1" indent="-514350"/>
            <a:r>
              <a:rPr lang="en-PH" sz="2600" dirty="0"/>
              <a:t>Modernization  </a:t>
            </a:r>
          </a:p>
          <a:p>
            <a:pPr marL="925830" lvl="1" indent="-514350"/>
            <a:r>
              <a:rPr lang="en-PH" sz="2600" dirty="0"/>
              <a:t>Strategic Agriculture and Fisheries Development Zones (SAFDZ)</a:t>
            </a:r>
          </a:p>
          <a:p>
            <a:pPr marL="628650" indent="-514350">
              <a:buFont typeface="+mj-lt"/>
              <a:buAutoNum type="arabicPeriod" startAt="9"/>
            </a:pPr>
            <a:r>
              <a:rPr lang="en-PH" sz="2800" dirty="0"/>
              <a:t>Indigenous People’s Rights Act (IPRA) (1997)</a:t>
            </a:r>
          </a:p>
          <a:p>
            <a:pPr marL="925830" lvl="1" indent="-514350"/>
            <a:r>
              <a:rPr lang="en-PH" sz="2600" dirty="0"/>
              <a:t>Right  to self governance and self-determination</a:t>
            </a:r>
          </a:p>
          <a:p>
            <a:pPr marL="925830" lvl="1" indent="-514350"/>
            <a:r>
              <a:rPr lang="en-PH" sz="2600" dirty="0"/>
              <a:t>IPs rights to ancestral domains including critical natural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What is the VGSSF?</a:t>
            </a:r>
          </a:p>
        </p:txBody>
      </p:sp>
      <p:sp>
        <p:nvSpPr>
          <p:cNvPr id="3" name="Content Placeholder 2"/>
          <p:cNvSpPr>
            <a:spLocks noGrp="1"/>
          </p:cNvSpPr>
          <p:nvPr>
            <p:ph idx="1"/>
          </p:nvPr>
        </p:nvSpPr>
        <p:spPr/>
        <p:txBody>
          <a:bodyPr>
            <a:normAutofit/>
          </a:bodyPr>
          <a:lstStyle/>
          <a:p>
            <a:r>
              <a:rPr lang="en-PH" sz="2400" dirty="0"/>
              <a:t>First international instrument dedicated entirely to the immensely important – but until now often neglected – small-scale fisheries sector</a:t>
            </a:r>
          </a:p>
          <a:p>
            <a:r>
              <a:rPr lang="en-PH" sz="2400" dirty="0"/>
              <a:t>A complement to the 1995 </a:t>
            </a:r>
            <a:r>
              <a:rPr lang="en-PH" sz="2400" i="1" dirty="0"/>
              <a:t>FAO Code of Conduct for Responsible Fisheries</a:t>
            </a:r>
            <a:r>
              <a:rPr lang="en-PH" sz="2400" dirty="0"/>
              <a:t> (the Code)</a:t>
            </a:r>
          </a:p>
          <a:p>
            <a:r>
              <a:rPr lang="en-PH" sz="2400" dirty="0"/>
              <a:t>Complements other international instruments such as </a:t>
            </a:r>
            <a:r>
              <a:rPr lang="en-PH" sz="2400" i="1" dirty="0"/>
              <a:t>Right to Food Guidelines, Voluntary Guidelines on Responsible Governance of Tenure of Land, Fisheries and Forest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lnSpcReduction="10000"/>
          </a:bodyPr>
          <a:lstStyle/>
          <a:p>
            <a:pPr marL="114300" indent="0">
              <a:buNone/>
            </a:pPr>
            <a:r>
              <a:rPr lang="en-PH" sz="2800" dirty="0"/>
              <a:t>10. Fisheries Code (1998),  amendments  (RA10654)  </a:t>
            </a:r>
          </a:p>
          <a:p>
            <a:pPr marL="114300" indent="0">
              <a:buNone/>
            </a:pPr>
            <a:r>
              <a:rPr lang="en-PH" sz="2800" dirty="0"/>
              <a:t>      BFAR AO 197-1</a:t>
            </a:r>
          </a:p>
          <a:p>
            <a:pPr marL="925830" lvl="1" indent="-514350"/>
            <a:r>
              <a:rPr lang="en-PH" sz="2600" dirty="0"/>
              <a:t>Food security is the primary concern in the management of the fisheries</a:t>
            </a:r>
          </a:p>
          <a:p>
            <a:pPr marL="925830" lvl="1" indent="-514350"/>
            <a:r>
              <a:rPr lang="en-PH" sz="2600" dirty="0"/>
              <a:t>Municipal waters for municipal fishers</a:t>
            </a:r>
          </a:p>
          <a:p>
            <a:pPr marL="925830" lvl="1" indent="-514350"/>
            <a:r>
              <a:rPr lang="en-PH" sz="2600" dirty="0"/>
              <a:t>Fisherfolk settlement</a:t>
            </a:r>
          </a:p>
          <a:p>
            <a:pPr marL="925830" lvl="1" indent="-514350"/>
            <a:r>
              <a:rPr lang="en-PH" sz="2600" dirty="0"/>
              <a:t>RA 10654 – improved the rules governing illegal, unreported, unregulated fishing</a:t>
            </a:r>
          </a:p>
          <a:p>
            <a:pPr marL="925830" lvl="1" indent="-514350"/>
            <a:r>
              <a:rPr lang="en-PH" sz="2600" dirty="0"/>
              <a:t>BFAR AO 197-1: Policy on </a:t>
            </a:r>
            <a:r>
              <a:rPr lang="en-PH" sz="2600" dirty="0" err="1"/>
              <a:t>Aquasilviculture</a:t>
            </a:r>
            <a:r>
              <a:rPr lang="en-PH" sz="2600" dirty="0"/>
              <a:t> Stewardship Contract </a:t>
            </a:r>
          </a:p>
          <a:p>
            <a:pPr marL="925830" lvl="1" indent="-514350"/>
            <a:endParaRPr lang="en-PH" sz="2600" dirty="0"/>
          </a:p>
          <a:p>
            <a:pPr marL="628650" indent="-514350">
              <a:buFont typeface="+mj-lt"/>
              <a:buAutoNum type="arabicPeriod" startAt="9"/>
            </a:pPr>
            <a:endParaRPr lang="en-PH"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pPr marL="571500" lvl="0" indent="-457200">
              <a:buFont typeface="+mj-lt"/>
              <a:buAutoNum type="arabicPeriod" startAt="10"/>
            </a:pPr>
            <a:r>
              <a:rPr lang="en-US" sz="2800" dirty="0"/>
              <a:t>Republic Act 9003: Ecological Solid Waste Management Act of 2000</a:t>
            </a:r>
          </a:p>
          <a:p>
            <a:pPr marL="868680" lvl="1" indent="-457200"/>
            <a:r>
              <a:rPr lang="en-US" sz="2600" dirty="0"/>
              <a:t>A Philippine law that can help control pollution, which is an important issue in the VGSSF</a:t>
            </a:r>
          </a:p>
          <a:p>
            <a:pPr marL="868680" lvl="1" indent="-457200"/>
            <a:r>
              <a:rPr lang="en-US" sz="2600" dirty="0"/>
              <a:t>Ensure protection of public health and the environment</a:t>
            </a:r>
          </a:p>
          <a:p>
            <a:pPr marL="868680" lvl="1" indent="-457200"/>
            <a:r>
              <a:rPr lang="en-US" sz="2600" dirty="0"/>
              <a:t>Guidelines and targets for solid waste avoidance and reduction through source reduction, among others</a:t>
            </a:r>
            <a:r>
              <a:rPr lang="en-US" sz="2400" dirty="0"/>
              <a:t>. </a:t>
            </a:r>
            <a:endParaRPr lang="en-PH" sz="2400" dirty="0"/>
          </a:p>
          <a:p>
            <a:pPr marL="868680" lvl="1" indent="-457200"/>
            <a:endParaRPr lang="en-PH" sz="2400" dirty="0"/>
          </a:p>
          <a:p>
            <a:pPr marL="571500" indent="-457200">
              <a:buFont typeface="+mj-lt"/>
              <a:buAutoNum type="arabicPeriod" startAt="10"/>
            </a:pPr>
            <a:endParaRPr lang="en-PH" sz="2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pPr marL="628650" indent="-514350">
              <a:buFont typeface="+mj-lt"/>
              <a:buAutoNum type="arabicPeriod" startAt="11"/>
            </a:pPr>
            <a:r>
              <a:rPr lang="en-PH" sz="2800" dirty="0"/>
              <a:t>Magna </a:t>
            </a:r>
            <a:r>
              <a:rPr lang="en-PH" sz="2800" dirty="0" err="1"/>
              <a:t>Carta</a:t>
            </a:r>
            <a:r>
              <a:rPr lang="en-PH" sz="2800" dirty="0"/>
              <a:t> of Women (2008)</a:t>
            </a:r>
          </a:p>
          <a:p>
            <a:pPr marL="925830" lvl="1" indent="-514350"/>
            <a:r>
              <a:rPr lang="en-PH" sz="2600" dirty="0"/>
              <a:t>Local translation of Convention on the Elimination of all forms of Discrimination Against Women (CEDAW)</a:t>
            </a:r>
          </a:p>
          <a:p>
            <a:pPr marL="925830" lvl="1" indent="-514350"/>
            <a:r>
              <a:rPr lang="en-PH" sz="2600" dirty="0"/>
              <a:t>Definition of “fisherfolk” (</a:t>
            </a:r>
            <a:r>
              <a:rPr lang="en-PH" sz="2600" dirty="0" err="1"/>
              <a:t>mangingisda</a:t>
            </a:r>
            <a:r>
              <a:rPr lang="en-PH" sz="2600" dirty="0"/>
              <a:t>) includes fishing related activities done by women, e.g. gleaning</a:t>
            </a:r>
          </a:p>
          <a:p>
            <a:pPr marL="628650" indent="-514350">
              <a:buFont typeface="+mj-lt"/>
              <a:buAutoNum type="arabicPeriod" startAt="11"/>
            </a:pPr>
            <a:endParaRPr lang="en-PH"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457200" y="1371600"/>
            <a:ext cx="7620000" cy="5029200"/>
          </a:xfrm>
        </p:spPr>
        <p:txBody>
          <a:bodyPr>
            <a:normAutofit/>
          </a:bodyPr>
          <a:lstStyle/>
          <a:p>
            <a:pPr marL="628650" indent="-514350">
              <a:buFont typeface="+mj-lt"/>
              <a:buAutoNum type="arabicPeriod" startAt="12"/>
            </a:pPr>
            <a:r>
              <a:rPr lang="en-PH" sz="2800" dirty="0"/>
              <a:t>Climate Change Act (2009), People’s Survival Fund (2012)</a:t>
            </a:r>
          </a:p>
          <a:p>
            <a:pPr marL="925830" lvl="1" indent="-514350"/>
            <a:r>
              <a:rPr lang="en-PH" sz="2600" dirty="0"/>
              <a:t>Formation of the Climate Change Commission, National Climate Change Action Plan, Local Climate Change Action Plan</a:t>
            </a:r>
          </a:p>
          <a:p>
            <a:pPr marL="925830" lvl="1" indent="-514350"/>
            <a:r>
              <a:rPr lang="en-PH" sz="2600" dirty="0"/>
              <a:t>PSF – budget for Adaptation projects</a:t>
            </a:r>
          </a:p>
          <a:p>
            <a:pPr marL="628650" indent="-514350">
              <a:buFont typeface="+mj-lt"/>
              <a:buAutoNum type="arabicPeriod" startAt="13"/>
            </a:pPr>
            <a:r>
              <a:rPr lang="en-PH" sz="2800" dirty="0"/>
              <a:t>Philippine Disaster Risk Reduction and Management Act (2010)</a:t>
            </a:r>
          </a:p>
          <a:p>
            <a:pPr marL="925830" lvl="1" indent="-514350"/>
            <a:r>
              <a:rPr lang="en-PH" sz="2600" dirty="0"/>
              <a:t>NDRRMC, LDRRMC</a:t>
            </a:r>
          </a:p>
          <a:p>
            <a:pPr marL="925830" lvl="1" indent="-514350"/>
            <a:r>
              <a:rPr lang="en-PH" sz="2600" dirty="0"/>
              <a:t>NDRRM  Framework at Plan, calamity fund = NDRRM Fund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a:xfrm>
            <a:off x="457200" y="1447800"/>
            <a:ext cx="7620000" cy="4800600"/>
          </a:xfrm>
        </p:spPr>
        <p:txBody>
          <a:bodyPr>
            <a:normAutofit/>
          </a:bodyPr>
          <a:lstStyle/>
          <a:p>
            <a:pPr>
              <a:buNone/>
            </a:pPr>
            <a:r>
              <a:rPr lang="en-PH" sz="2800" dirty="0"/>
              <a:t>Provincial/ Municipal or City/ </a:t>
            </a:r>
            <a:r>
              <a:rPr lang="en-PH" sz="2800" dirty="0" err="1"/>
              <a:t>Barangay</a:t>
            </a:r>
            <a:r>
              <a:rPr lang="en-PH" sz="2800" dirty="0"/>
              <a:t> Ordinances </a:t>
            </a:r>
          </a:p>
          <a:p>
            <a:r>
              <a:rPr lang="en-PH" sz="2800" dirty="0"/>
              <a:t>Legislations approved from </a:t>
            </a:r>
            <a:r>
              <a:rPr lang="en-PH" sz="2800" dirty="0" err="1"/>
              <a:t>barangay</a:t>
            </a:r>
            <a:r>
              <a:rPr lang="en-PH" sz="2800" dirty="0"/>
              <a:t> councils are reviewed and concurred at the municipal level, and so on</a:t>
            </a:r>
          </a:p>
          <a:p>
            <a:r>
              <a:rPr lang="en-PH" sz="2800" dirty="0"/>
              <a:t>Management of municipal waters through Comprehensive Municipal Fishery Ordinance</a:t>
            </a:r>
          </a:p>
          <a:p>
            <a:r>
              <a:rPr lang="en-PH" sz="2800" dirty="0"/>
              <a:t>Municipal water delineation still a challenge</a:t>
            </a:r>
          </a:p>
          <a:p>
            <a:r>
              <a:rPr lang="en-PH" sz="2800" dirty="0"/>
              <a:t>Fishery Management Areas –another platform for ecosystem approach to fishery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Scoping of Roles</a:t>
            </a:r>
          </a:p>
        </p:txBody>
      </p:sp>
      <p:sp>
        <p:nvSpPr>
          <p:cNvPr id="3" name="Content Placeholder 2"/>
          <p:cNvSpPr>
            <a:spLocks noGrp="1"/>
          </p:cNvSpPr>
          <p:nvPr>
            <p:ph idx="1"/>
          </p:nvPr>
        </p:nvSpPr>
        <p:spPr>
          <a:xfrm>
            <a:off x="457200" y="1219200"/>
            <a:ext cx="7620000" cy="5181600"/>
          </a:xfrm>
        </p:spPr>
        <p:txBody>
          <a:bodyPr>
            <a:normAutofit/>
          </a:bodyPr>
          <a:lstStyle/>
          <a:p>
            <a:r>
              <a:rPr lang="en-PH" sz="2800" dirty="0"/>
              <a:t>BFAR</a:t>
            </a:r>
          </a:p>
          <a:p>
            <a:pPr lvl="1"/>
            <a:r>
              <a:rPr lang="en-PH" sz="2600" dirty="0"/>
              <a:t>Principal agency for the management of the country’s fisheries and aquatic resources</a:t>
            </a:r>
          </a:p>
          <a:p>
            <a:pPr lvl="1"/>
            <a:r>
              <a:rPr lang="en-PH" sz="2600" dirty="0"/>
              <a:t>Assists LGUs on coastal resource management based on requests</a:t>
            </a:r>
          </a:p>
          <a:p>
            <a:pPr lvl="1"/>
            <a:r>
              <a:rPr lang="en-PH" sz="2600" dirty="0"/>
              <a:t>Implements ecosystem approach to fisheries management through FMAs</a:t>
            </a:r>
          </a:p>
          <a:p>
            <a:pPr lvl="1"/>
            <a:r>
              <a:rPr lang="en-PH" sz="2600" dirty="0" err="1"/>
              <a:t>FishR</a:t>
            </a:r>
            <a:r>
              <a:rPr lang="en-PH" sz="2600" dirty="0"/>
              <a:t>, </a:t>
            </a:r>
            <a:r>
              <a:rPr lang="en-PH" sz="2600" dirty="0" err="1"/>
              <a:t>BoatR</a:t>
            </a:r>
            <a:r>
              <a:rPr lang="en-PH" sz="2600" dirty="0"/>
              <a:t>, </a:t>
            </a:r>
            <a:r>
              <a:rPr lang="en-PH" sz="2600" dirty="0" err="1"/>
              <a:t>GearR</a:t>
            </a:r>
            <a:r>
              <a:rPr lang="en-PH" sz="2600" dirty="0"/>
              <a:t>, CFLCs</a:t>
            </a:r>
          </a:p>
          <a:p>
            <a:pPr lvl="1"/>
            <a:r>
              <a:rPr lang="en-PH" sz="2600" dirty="0"/>
              <a:t>Training focused on technologies, gaps on values orientation</a:t>
            </a:r>
          </a:p>
          <a:p>
            <a:pPr lvl="1"/>
            <a:r>
              <a:rPr lang="en-PH" sz="2600" dirty="0"/>
              <a:t>Assistance to LGUs on rapid assessments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3200" dirty="0"/>
              <a:t>Department of Agriculture</a:t>
            </a:r>
          </a:p>
        </p:txBody>
      </p:sp>
      <p:sp>
        <p:nvSpPr>
          <p:cNvPr id="3" name="Content Placeholder 2"/>
          <p:cNvSpPr>
            <a:spLocks noGrp="1"/>
          </p:cNvSpPr>
          <p:nvPr>
            <p:ph idx="1"/>
          </p:nvPr>
        </p:nvSpPr>
        <p:spPr>
          <a:xfrm>
            <a:off x="381000" y="1219200"/>
            <a:ext cx="8229600" cy="5638800"/>
          </a:xfrm>
        </p:spPr>
        <p:txBody>
          <a:bodyPr>
            <a:normAutofit/>
          </a:bodyPr>
          <a:lstStyle/>
          <a:p>
            <a:r>
              <a:rPr lang="en-PH" sz="2800" dirty="0"/>
              <a:t>DA is the agency where BFAR is attached</a:t>
            </a:r>
          </a:p>
          <a:p>
            <a:r>
              <a:rPr lang="en-PH" sz="2800" dirty="0"/>
              <a:t>Philippine Council for Agriculture and Fisheries (PCAF) – private-sector led consultative council</a:t>
            </a:r>
          </a:p>
          <a:p>
            <a:r>
              <a:rPr lang="en-PH" sz="2800" dirty="0"/>
              <a:t>Another bureau  that provides services to fisherfolk – Bureau of Agriculture and Fisheries Standards; formed by virtue of AFMA</a:t>
            </a:r>
          </a:p>
          <a:p>
            <a:r>
              <a:rPr lang="en-PH" sz="2800" dirty="0"/>
              <a:t>Agricultural Credit Policy Council – attached DA agency that synchronizes credit policies and programs in support of DA priority programs</a:t>
            </a:r>
          </a:p>
          <a:p>
            <a:pPr lvl="1"/>
            <a:r>
              <a:rPr lang="en-PH" sz="2400" dirty="0"/>
              <a:t>Agriculture and Fisheries Financing Program – provides maximum amount of P300,000 as loan, priority is small fisherfolk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2800" dirty="0"/>
              <a:t>Department of Environment  and Natural Resources</a:t>
            </a:r>
          </a:p>
        </p:txBody>
      </p:sp>
      <p:sp>
        <p:nvSpPr>
          <p:cNvPr id="3" name="Content Placeholder 2"/>
          <p:cNvSpPr>
            <a:spLocks noGrp="1"/>
          </p:cNvSpPr>
          <p:nvPr>
            <p:ph idx="1"/>
          </p:nvPr>
        </p:nvSpPr>
        <p:spPr/>
        <p:txBody>
          <a:bodyPr>
            <a:normAutofit/>
          </a:bodyPr>
          <a:lstStyle/>
          <a:p>
            <a:r>
              <a:rPr lang="en-PH" sz="2800" dirty="0"/>
              <a:t>Primary agency responsible for conservation and management of natural resources</a:t>
            </a:r>
          </a:p>
          <a:p>
            <a:r>
              <a:rPr lang="en-PH" sz="2800" dirty="0"/>
              <a:t>Forest Management Bureau is the agency responsible for forests, including mangroves</a:t>
            </a:r>
          </a:p>
          <a:p>
            <a:r>
              <a:rPr lang="en-PH" sz="2800" dirty="0"/>
              <a:t>National Greening Program (NGP) flagship program , where fisherfolk can be involved through mangrove and beach forest management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sz="2800" dirty="0"/>
              <a:t>Department of </a:t>
            </a:r>
            <a:r>
              <a:rPr lang="en-PH" sz="2800" dirty="0" err="1"/>
              <a:t>Labor</a:t>
            </a:r>
            <a:r>
              <a:rPr lang="en-PH" sz="2800" dirty="0"/>
              <a:t>  and Employment</a:t>
            </a:r>
          </a:p>
        </p:txBody>
      </p:sp>
      <p:sp>
        <p:nvSpPr>
          <p:cNvPr id="3" name="Content Placeholder 2"/>
          <p:cNvSpPr>
            <a:spLocks noGrp="1"/>
          </p:cNvSpPr>
          <p:nvPr>
            <p:ph idx="1"/>
          </p:nvPr>
        </p:nvSpPr>
        <p:spPr/>
        <p:txBody>
          <a:bodyPr>
            <a:normAutofit/>
          </a:bodyPr>
          <a:lstStyle/>
          <a:p>
            <a:r>
              <a:rPr lang="en-PH" sz="2800" dirty="0"/>
              <a:t>Primary agency responsible for </a:t>
            </a:r>
            <a:r>
              <a:rPr lang="en-PH" sz="2800" dirty="0" err="1"/>
              <a:t>labor</a:t>
            </a:r>
            <a:r>
              <a:rPr lang="en-PH" sz="2800" dirty="0"/>
              <a:t> and employment</a:t>
            </a:r>
          </a:p>
          <a:p>
            <a:r>
              <a:rPr lang="en-PH" sz="2800" dirty="0"/>
              <a:t>To fulfil its mandate in the sector, issued DAO 156-16,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400" dirty="0"/>
              <a:t>National Commission on Indigenous Peoples</a:t>
            </a:r>
          </a:p>
        </p:txBody>
      </p:sp>
      <p:sp>
        <p:nvSpPr>
          <p:cNvPr id="3" name="Content Placeholder 2"/>
          <p:cNvSpPr>
            <a:spLocks noGrp="1"/>
          </p:cNvSpPr>
          <p:nvPr>
            <p:ph idx="1"/>
          </p:nvPr>
        </p:nvSpPr>
        <p:spPr/>
        <p:txBody>
          <a:bodyPr>
            <a:normAutofit lnSpcReduction="10000"/>
          </a:bodyPr>
          <a:lstStyle/>
          <a:p>
            <a:r>
              <a:rPr lang="en-PH" dirty="0"/>
              <a:t>Primary agency responsible for </a:t>
            </a:r>
            <a:r>
              <a:rPr lang="en-PH" dirty="0" err="1"/>
              <a:t>IPRA</a:t>
            </a:r>
            <a:endParaRPr lang="en-PH" dirty="0"/>
          </a:p>
          <a:p>
            <a:r>
              <a:rPr lang="en-PH" dirty="0"/>
              <a:t>Issue </a:t>
            </a:r>
            <a:r>
              <a:rPr lang="en-PH" dirty="0" err="1"/>
              <a:t>CADT</a:t>
            </a:r>
            <a:r>
              <a:rPr lang="en-PH" dirty="0"/>
              <a:t>, negotiate for funds and accept donations and grants subject for approval of the President</a:t>
            </a:r>
          </a:p>
          <a:p>
            <a:r>
              <a:rPr lang="en-PH" dirty="0"/>
              <a:t>Programs and services:</a:t>
            </a:r>
          </a:p>
          <a:p>
            <a:pPr lvl="1"/>
            <a:r>
              <a:rPr lang="en-PH" dirty="0"/>
              <a:t>Policy services</a:t>
            </a:r>
          </a:p>
          <a:p>
            <a:pPr lvl="1"/>
            <a:r>
              <a:rPr lang="en-PH" dirty="0"/>
              <a:t>Certificate of ancestral domain title services</a:t>
            </a:r>
          </a:p>
          <a:p>
            <a:pPr lvl="1"/>
            <a:r>
              <a:rPr lang="en-PH" dirty="0"/>
              <a:t>Human and economic development services and</a:t>
            </a:r>
          </a:p>
          <a:p>
            <a:pPr lvl="1"/>
            <a:r>
              <a:rPr lang="en-PH" dirty="0"/>
              <a:t>IP rights protection services</a:t>
            </a:r>
          </a:p>
        </p:txBody>
      </p:sp>
    </p:spTree>
    <p:extLst>
      <p:ext uri="{BB962C8B-B14F-4D97-AF65-F5344CB8AC3E}">
        <p14:creationId xmlns:p14="http://schemas.microsoft.com/office/powerpoint/2010/main" val="62037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b="1477"/>
          <a:stretch>
            <a:fillRect/>
          </a:stretch>
        </p:blipFill>
        <p:spPr bwMode="auto">
          <a:xfrm>
            <a:off x="419725" y="816270"/>
            <a:ext cx="8229600" cy="5767092"/>
          </a:xfrm>
          <a:prstGeom prst="rect">
            <a:avLst/>
          </a:prstGeom>
          <a:noFill/>
          <a:ln w="9525">
            <a:noFill/>
            <a:miter lim="800000"/>
            <a:headEnd/>
            <a:tailEnd/>
          </a:ln>
          <a:effectLst/>
        </p:spPr>
      </p:pic>
      <p:sp>
        <p:nvSpPr>
          <p:cNvPr id="2" name="Title 1"/>
          <p:cNvSpPr>
            <a:spLocks noGrp="1"/>
          </p:cNvSpPr>
          <p:nvPr>
            <p:ph type="title"/>
          </p:nvPr>
        </p:nvSpPr>
        <p:spPr/>
        <p:txBody>
          <a:bodyPr>
            <a:normAutofit fontScale="90000"/>
          </a:bodyPr>
          <a:lstStyle/>
          <a:p>
            <a:r>
              <a:rPr lang="en-PH" dirty="0"/>
              <a:t>Countries Covered by the Consultation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a:t>Regional/Provincial/Municipal/Local</a:t>
            </a:r>
          </a:p>
        </p:txBody>
      </p:sp>
      <p:sp>
        <p:nvSpPr>
          <p:cNvPr id="3" name="Content Placeholder 2"/>
          <p:cNvSpPr>
            <a:spLocks noGrp="1"/>
          </p:cNvSpPr>
          <p:nvPr>
            <p:ph idx="1"/>
          </p:nvPr>
        </p:nvSpPr>
        <p:spPr/>
        <p:txBody>
          <a:bodyPr>
            <a:normAutofit fontScale="92500" lnSpcReduction="10000"/>
          </a:bodyPr>
          <a:lstStyle/>
          <a:p>
            <a:r>
              <a:rPr lang="en-PH" dirty="0"/>
              <a:t>Management of community-based projects</a:t>
            </a:r>
          </a:p>
          <a:p>
            <a:r>
              <a:rPr lang="en-PH" dirty="0"/>
              <a:t>Enforcement of fishery laws at the municipal water level</a:t>
            </a:r>
          </a:p>
          <a:p>
            <a:r>
              <a:rPr lang="en-PH" dirty="0" err="1"/>
              <a:t>LGUs</a:t>
            </a:r>
            <a:r>
              <a:rPr lang="en-PH" dirty="0"/>
              <a:t> and relevant agencies should undertake land use planning as integral activity of comprehensive land use planning</a:t>
            </a:r>
          </a:p>
          <a:p>
            <a:r>
              <a:rPr lang="en-PH" dirty="0"/>
              <a:t>Approve ordinances and resolutions for </a:t>
            </a:r>
            <a:r>
              <a:rPr lang="en-US" dirty="0"/>
              <a:t>the protection of the environment and impose penalties for acts which endanger the environment</a:t>
            </a:r>
            <a:endParaRPr lang="en-PH" dirty="0"/>
          </a:p>
        </p:txBody>
      </p:sp>
    </p:spTree>
    <p:extLst>
      <p:ext uri="{BB962C8B-B14F-4D97-AF65-F5344CB8AC3E}">
        <p14:creationId xmlns:p14="http://schemas.microsoft.com/office/powerpoint/2010/main" val="417445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620000" cy="1143000"/>
          </a:xfrm>
        </p:spPr>
        <p:txBody>
          <a:bodyPr/>
          <a:lstStyle/>
          <a:p>
            <a:r>
              <a:rPr lang="en-PH" dirty="0"/>
              <a:t>Issues and Recommendations</a:t>
            </a:r>
          </a:p>
        </p:txBody>
      </p:sp>
      <p:sp>
        <p:nvSpPr>
          <p:cNvPr id="44" name="Freeform 5"/>
          <p:cNvSpPr>
            <a:spLocks/>
          </p:cNvSpPr>
          <p:nvPr/>
        </p:nvSpPr>
        <p:spPr bwMode="auto">
          <a:xfrm>
            <a:off x="381000" y="3962400"/>
            <a:ext cx="6096000" cy="2495550"/>
          </a:xfrm>
          <a:custGeom>
            <a:avLst/>
            <a:gdLst/>
            <a:ahLst/>
            <a:cxnLst>
              <a:cxn ang="0">
                <a:pos x="0" y="0"/>
              </a:cxn>
              <a:cxn ang="0">
                <a:pos x="384" y="48"/>
              </a:cxn>
              <a:cxn ang="0">
                <a:pos x="528" y="192"/>
              </a:cxn>
              <a:cxn ang="0">
                <a:pos x="672" y="240"/>
              </a:cxn>
              <a:cxn ang="0">
                <a:pos x="1092" y="300"/>
              </a:cxn>
              <a:cxn ang="0">
                <a:pos x="1344" y="456"/>
              </a:cxn>
              <a:cxn ang="0">
                <a:pos x="1548" y="576"/>
              </a:cxn>
              <a:cxn ang="0">
                <a:pos x="1776" y="672"/>
              </a:cxn>
              <a:cxn ang="0">
                <a:pos x="2064" y="672"/>
              </a:cxn>
              <a:cxn ang="0">
                <a:pos x="2304" y="672"/>
              </a:cxn>
              <a:cxn ang="0">
                <a:pos x="2832" y="720"/>
              </a:cxn>
              <a:cxn ang="0">
                <a:pos x="3072" y="864"/>
              </a:cxn>
              <a:cxn ang="0">
                <a:pos x="3216" y="1008"/>
              </a:cxn>
              <a:cxn ang="0">
                <a:pos x="3504" y="1152"/>
              </a:cxn>
            </a:cxnLst>
            <a:rect l="0" t="0" r="r" b="b"/>
            <a:pathLst>
              <a:path w="3504" h="1152">
                <a:moveTo>
                  <a:pt x="0" y="0"/>
                </a:moveTo>
                <a:cubicBezTo>
                  <a:pt x="148" y="8"/>
                  <a:pt x="296" y="16"/>
                  <a:pt x="384" y="48"/>
                </a:cubicBezTo>
                <a:cubicBezTo>
                  <a:pt x="472" y="80"/>
                  <a:pt x="480" y="160"/>
                  <a:pt x="528" y="192"/>
                </a:cubicBezTo>
                <a:cubicBezTo>
                  <a:pt x="576" y="224"/>
                  <a:pt x="578" y="222"/>
                  <a:pt x="672" y="240"/>
                </a:cubicBezTo>
                <a:cubicBezTo>
                  <a:pt x="766" y="258"/>
                  <a:pt x="980" y="264"/>
                  <a:pt x="1092" y="300"/>
                </a:cubicBezTo>
                <a:cubicBezTo>
                  <a:pt x="1204" y="336"/>
                  <a:pt x="1268" y="410"/>
                  <a:pt x="1344" y="456"/>
                </a:cubicBezTo>
                <a:cubicBezTo>
                  <a:pt x="1420" y="502"/>
                  <a:pt x="1476" y="540"/>
                  <a:pt x="1548" y="576"/>
                </a:cubicBezTo>
                <a:cubicBezTo>
                  <a:pt x="1620" y="612"/>
                  <a:pt x="1690" y="656"/>
                  <a:pt x="1776" y="672"/>
                </a:cubicBezTo>
                <a:cubicBezTo>
                  <a:pt x="1862" y="688"/>
                  <a:pt x="1976" y="672"/>
                  <a:pt x="2064" y="672"/>
                </a:cubicBezTo>
                <a:cubicBezTo>
                  <a:pt x="2152" y="672"/>
                  <a:pt x="2176" y="664"/>
                  <a:pt x="2304" y="672"/>
                </a:cubicBezTo>
                <a:cubicBezTo>
                  <a:pt x="2432" y="680"/>
                  <a:pt x="2704" y="688"/>
                  <a:pt x="2832" y="720"/>
                </a:cubicBezTo>
                <a:cubicBezTo>
                  <a:pt x="2960" y="752"/>
                  <a:pt x="3008" y="816"/>
                  <a:pt x="3072" y="864"/>
                </a:cubicBezTo>
                <a:cubicBezTo>
                  <a:pt x="3136" y="912"/>
                  <a:pt x="3144" y="960"/>
                  <a:pt x="3216" y="1008"/>
                </a:cubicBezTo>
                <a:cubicBezTo>
                  <a:pt x="3288" y="1056"/>
                  <a:pt x="3448" y="1128"/>
                  <a:pt x="3504" y="1152"/>
                </a:cubicBezTo>
              </a:path>
            </a:pathLst>
          </a:custGeom>
          <a:noFill/>
          <a:ln w="38100" cmpd="sng">
            <a:solidFill>
              <a:schemeClr val="tx1"/>
            </a:solidFill>
            <a:round/>
            <a:headEnd/>
            <a:tailEnd/>
          </a:ln>
          <a:effectLst/>
        </p:spPr>
        <p:txBody>
          <a:bodyPr/>
          <a:lstStyle/>
          <a:p>
            <a:endParaRPr lang="en-PH"/>
          </a:p>
        </p:txBody>
      </p:sp>
      <p:sp>
        <p:nvSpPr>
          <p:cNvPr id="45" name="Freeform 111"/>
          <p:cNvSpPr>
            <a:spLocks/>
          </p:cNvSpPr>
          <p:nvPr/>
        </p:nvSpPr>
        <p:spPr bwMode="auto">
          <a:xfrm>
            <a:off x="1611313" y="4217988"/>
            <a:ext cx="33337" cy="49212"/>
          </a:xfrm>
          <a:custGeom>
            <a:avLst/>
            <a:gdLst/>
            <a:ahLst/>
            <a:cxnLst>
              <a:cxn ang="0">
                <a:pos x="64" y="119"/>
              </a:cxn>
              <a:cxn ang="0">
                <a:pos x="0" y="0"/>
              </a:cxn>
            </a:cxnLst>
            <a:rect l="0" t="0" r="r" b="b"/>
            <a:pathLst>
              <a:path w="64" h="119">
                <a:moveTo>
                  <a:pt x="64" y="119"/>
                </a:moveTo>
                <a:cubicBezTo>
                  <a:pt x="37" y="79"/>
                  <a:pt x="0" y="52"/>
                  <a:pt x="0" y="0"/>
                </a:cubicBezTo>
              </a:path>
            </a:pathLst>
          </a:custGeom>
          <a:noFill/>
          <a:ln w="19050" cmpd="sng">
            <a:solidFill>
              <a:srgbClr val="663300"/>
            </a:solidFill>
            <a:round/>
            <a:headEnd/>
            <a:tailEnd/>
          </a:ln>
          <a:effectLst/>
        </p:spPr>
        <p:txBody>
          <a:bodyPr/>
          <a:lstStyle/>
          <a:p>
            <a:endParaRPr lang="en-PH"/>
          </a:p>
        </p:txBody>
      </p:sp>
      <p:sp>
        <p:nvSpPr>
          <p:cNvPr id="46" name="Freeform 92" descr="30%"/>
          <p:cNvSpPr>
            <a:spLocks/>
          </p:cNvSpPr>
          <p:nvPr/>
        </p:nvSpPr>
        <p:spPr bwMode="auto">
          <a:xfrm>
            <a:off x="1447800" y="3409950"/>
            <a:ext cx="838200" cy="433388"/>
          </a:xfrm>
          <a:custGeom>
            <a:avLst/>
            <a:gdLst/>
            <a:ahLst/>
            <a:cxnLst>
              <a:cxn ang="0">
                <a:pos x="689" y="480"/>
              </a:cxn>
              <a:cxn ang="0">
                <a:pos x="485" y="492"/>
              </a:cxn>
              <a:cxn ang="0">
                <a:pos x="377" y="552"/>
              </a:cxn>
              <a:cxn ang="0">
                <a:pos x="173" y="540"/>
              </a:cxn>
              <a:cxn ang="0">
                <a:pos x="137" y="468"/>
              </a:cxn>
              <a:cxn ang="0">
                <a:pos x="29" y="408"/>
              </a:cxn>
              <a:cxn ang="0">
                <a:pos x="101" y="252"/>
              </a:cxn>
              <a:cxn ang="0">
                <a:pos x="293" y="60"/>
              </a:cxn>
              <a:cxn ang="0">
                <a:pos x="557" y="48"/>
              </a:cxn>
              <a:cxn ang="0">
                <a:pos x="701" y="36"/>
              </a:cxn>
              <a:cxn ang="0">
                <a:pos x="845" y="0"/>
              </a:cxn>
              <a:cxn ang="0">
                <a:pos x="1217" y="120"/>
              </a:cxn>
              <a:cxn ang="0">
                <a:pos x="1277" y="324"/>
              </a:cxn>
              <a:cxn ang="0">
                <a:pos x="1301" y="396"/>
              </a:cxn>
              <a:cxn ang="0">
                <a:pos x="1313" y="432"/>
              </a:cxn>
              <a:cxn ang="0">
                <a:pos x="1229" y="540"/>
              </a:cxn>
              <a:cxn ang="0">
                <a:pos x="881" y="528"/>
              </a:cxn>
              <a:cxn ang="0">
                <a:pos x="821" y="480"/>
              </a:cxn>
              <a:cxn ang="0">
                <a:pos x="689" y="480"/>
              </a:cxn>
            </a:cxnLst>
            <a:rect l="0" t="0" r="r" b="b"/>
            <a:pathLst>
              <a:path w="1313" h="554">
                <a:moveTo>
                  <a:pt x="689" y="480"/>
                </a:moveTo>
                <a:cubicBezTo>
                  <a:pt x="621" y="484"/>
                  <a:pt x="553" y="485"/>
                  <a:pt x="485" y="492"/>
                </a:cubicBezTo>
                <a:cubicBezTo>
                  <a:pt x="439" y="497"/>
                  <a:pt x="420" y="538"/>
                  <a:pt x="377" y="552"/>
                </a:cubicBezTo>
                <a:cubicBezTo>
                  <a:pt x="309" y="548"/>
                  <a:pt x="240" y="554"/>
                  <a:pt x="173" y="540"/>
                </a:cubicBezTo>
                <a:cubicBezTo>
                  <a:pt x="149" y="535"/>
                  <a:pt x="148" y="481"/>
                  <a:pt x="137" y="468"/>
                </a:cubicBezTo>
                <a:cubicBezTo>
                  <a:pt x="114" y="440"/>
                  <a:pt x="59" y="428"/>
                  <a:pt x="29" y="408"/>
                </a:cubicBezTo>
                <a:cubicBezTo>
                  <a:pt x="0" y="322"/>
                  <a:pt x="35" y="296"/>
                  <a:pt x="101" y="252"/>
                </a:cubicBezTo>
                <a:cubicBezTo>
                  <a:pt x="149" y="180"/>
                  <a:pt x="193" y="68"/>
                  <a:pt x="293" y="60"/>
                </a:cubicBezTo>
                <a:cubicBezTo>
                  <a:pt x="381" y="53"/>
                  <a:pt x="469" y="53"/>
                  <a:pt x="557" y="48"/>
                </a:cubicBezTo>
                <a:cubicBezTo>
                  <a:pt x="605" y="45"/>
                  <a:pt x="653" y="40"/>
                  <a:pt x="701" y="36"/>
                </a:cubicBezTo>
                <a:cubicBezTo>
                  <a:pt x="750" y="26"/>
                  <a:pt x="797" y="16"/>
                  <a:pt x="845" y="0"/>
                </a:cubicBezTo>
                <a:cubicBezTo>
                  <a:pt x="966" y="12"/>
                  <a:pt x="1126" y="29"/>
                  <a:pt x="1217" y="120"/>
                </a:cubicBezTo>
                <a:cubicBezTo>
                  <a:pt x="1239" y="206"/>
                  <a:pt x="1209" y="256"/>
                  <a:pt x="1277" y="324"/>
                </a:cubicBezTo>
                <a:cubicBezTo>
                  <a:pt x="1285" y="348"/>
                  <a:pt x="1293" y="372"/>
                  <a:pt x="1301" y="396"/>
                </a:cubicBezTo>
                <a:cubicBezTo>
                  <a:pt x="1305" y="408"/>
                  <a:pt x="1313" y="432"/>
                  <a:pt x="1313" y="432"/>
                </a:cubicBezTo>
                <a:cubicBezTo>
                  <a:pt x="1298" y="509"/>
                  <a:pt x="1306" y="521"/>
                  <a:pt x="1229" y="540"/>
                </a:cubicBezTo>
                <a:cubicBezTo>
                  <a:pt x="1113" y="536"/>
                  <a:pt x="997" y="535"/>
                  <a:pt x="881" y="528"/>
                </a:cubicBezTo>
                <a:cubicBezTo>
                  <a:pt x="706" y="517"/>
                  <a:pt x="995" y="520"/>
                  <a:pt x="821" y="480"/>
                </a:cubicBezTo>
                <a:cubicBezTo>
                  <a:pt x="778" y="470"/>
                  <a:pt x="733" y="480"/>
                  <a:pt x="689" y="480"/>
                </a:cubicBezTo>
                <a:close/>
              </a:path>
            </a:pathLst>
          </a:custGeom>
          <a:solidFill>
            <a:srgbClr val="00B050"/>
          </a:solidFill>
          <a:ln w="9525">
            <a:solidFill>
              <a:schemeClr val="tx1"/>
            </a:solidFill>
            <a:round/>
            <a:headEnd/>
            <a:tailEnd/>
          </a:ln>
          <a:effectLst/>
        </p:spPr>
        <p:txBody>
          <a:bodyPr/>
          <a:lstStyle/>
          <a:p>
            <a:endParaRPr lang="en-PH"/>
          </a:p>
        </p:txBody>
      </p:sp>
      <p:sp>
        <p:nvSpPr>
          <p:cNvPr id="47" name="Freeform 95"/>
          <p:cNvSpPr>
            <a:spLocks/>
          </p:cNvSpPr>
          <p:nvPr/>
        </p:nvSpPr>
        <p:spPr bwMode="auto">
          <a:xfrm>
            <a:off x="1752600" y="3714750"/>
            <a:ext cx="134938" cy="623888"/>
          </a:xfrm>
          <a:custGeom>
            <a:avLst/>
            <a:gdLst/>
            <a:ahLst/>
            <a:cxnLst>
              <a:cxn ang="0">
                <a:pos x="119" y="6"/>
              </a:cxn>
              <a:cxn ang="0">
                <a:pos x="82" y="454"/>
              </a:cxn>
              <a:cxn ang="0">
                <a:pos x="46" y="646"/>
              </a:cxn>
              <a:cxn ang="0">
                <a:pos x="0" y="737"/>
              </a:cxn>
              <a:cxn ang="0">
                <a:pos x="219" y="737"/>
              </a:cxn>
              <a:cxn ang="0">
                <a:pos x="219" y="637"/>
              </a:cxn>
              <a:cxn ang="0">
                <a:pos x="183" y="518"/>
              </a:cxn>
              <a:cxn ang="0">
                <a:pos x="165" y="15"/>
              </a:cxn>
              <a:cxn ang="0">
                <a:pos x="119" y="6"/>
              </a:cxn>
            </a:cxnLst>
            <a:rect l="0" t="0" r="r" b="b"/>
            <a:pathLst>
              <a:path w="256" h="796">
                <a:moveTo>
                  <a:pt x="119" y="6"/>
                </a:moveTo>
                <a:cubicBezTo>
                  <a:pt x="78" y="128"/>
                  <a:pt x="101" y="340"/>
                  <a:pt x="82" y="454"/>
                </a:cubicBezTo>
                <a:cubicBezTo>
                  <a:pt x="73" y="511"/>
                  <a:pt x="71" y="590"/>
                  <a:pt x="46" y="646"/>
                </a:cubicBezTo>
                <a:cubicBezTo>
                  <a:pt x="32" y="679"/>
                  <a:pt x="11" y="703"/>
                  <a:pt x="0" y="737"/>
                </a:cubicBezTo>
                <a:cubicBezTo>
                  <a:pt x="56" y="796"/>
                  <a:pt x="148" y="757"/>
                  <a:pt x="219" y="737"/>
                </a:cubicBezTo>
                <a:cubicBezTo>
                  <a:pt x="256" y="702"/>
                  <a:pt x="233" y="678"/>
                  <a:pt x="219" y="637"/>
                </a:cubicBezTo>
                <a:cubicBezTo>
                  <a:pt x="205" y="597"/>
                  <a:pt x="193" y="559"/>
                  <a:pt x="183" y="518"/>
                </a:cubicBezTo>
                <a:cubicBezTo>
                  <a:pt x="176" y="350"/>
                  <a:pt x="196" y="180"/>
                  <a:pt x="165" y="15"/>
                </a:cubicBezTo>
                <a:cubicBezTo>
                  <a:pt x="162" y="0"/>
                  <a:pt x="134" y="9"/>
                  <a:pt x="119" y="6"/>
                </a:cubicBezTo>
                <a:close/>
              </a:path>
            </a:pathLst>
          </a:custGeom>
          <a:solidFill>
            <a:srgbClr val="996633"/>
          </a:solidFill>
          <a:ln w="9525">
            <a:solidFill>
              <a:schemeClr val="tx1"/>
            </a:solidFill>
            <a:round/>
            <a:headEnd/>
            <a:tailEnd/>
          </a:ln>
          <a:effectLst/>
        </p:spPr>
        <p:txBody>
          <a:bodyPr/>
          <a:lstStyle/>
          <a:p>
            <a:endParaRPr lang="en-PH"/>
          </a:p>
        </p:txBody>
      </p:sp>
      <p:sp>
        <p:nvSpPr>
          <p:cNvPr id="48" name="Freeform 97"/>
          <p:cNvSpPr>
            <a:spLocks/>
          </p:cNvSpPr>
          <p:nvPr/>
        </p:nvSpPr>
        <p:spPr bwMode="auto">
          <a:xfrm>
            <a:off x="1676400" y="4233863"/>
            <a:ext cx="87313" cy="33337"/>
          </a:xfrm>
          <a:custGeom>
            <a:avLst/>
            <a:gdLst/>
            <a:ahLst/>
            <a:cxnLst>
              <a:cxn ang="0">
                <a:pos x="165" y="42"/>
              </a:cxn>
              <a:cxn ang="0">
                <a:pos x="0" y="33"/>
              </a:cxn>
            </a:cxnLst>
            <a:rect l="0" t="0" r="r" b="b"/>
            <a:pathLst>
              <a:path w="165" h="42">
                <a:moveTo>
                  <a:pt x="165" y="42"/>
                </a:moveTo>
                <a:cubicBezTo>
                  <a:pt x="118" y="0"/>
                  <a:pt x="59" y="33"/>
                  <a:pt x="0" y="33"/>
                </a:cubicBezTo>
              </a:path>
            </a:pathLst>
          </a:custGeom>
          <a:noFill/>
          <a:ln w="19050" cmpd="sng">
            <a:solidFill>
              <a:srgbClr val="663300"/>
            </a:solidFill>
            <a:round/>
            <a:headEnd/>
            <a:tailEnd/>
          </a:ln>
          <a:effectLst/>
        </p:spPr>
        <p:txBody>
          <a:bodyPr/>
          <a:lstStyle/>
          <a:p>
            <a:endParaRPr lang="en-PH"/>
          </a:p>
        </p:txBody>
      </p:sp>
      <p:sp>
        <p:nvSpPr>
          <p:cNvPr id="49" name="Freeform 99"/>
          <p:cNvSpPr>
            <a:spLocks/>
          </p:cNvSpPr>
          <p:nvPr/>
        </p:nvSpPr>
        <p:spPr bwMode="auto">
          <a:xfrm>
            <a:off x="1928813" y="4329113"/>
            <a:ext cx="30162" cy="92075"/>
          </a:xfrm>
          <a:custGeom>
            <a:avLst/>
            <a:gdLst/>
            <a:ahLst/>
            <a:cxnLst>
              <a:cxn ang="0">
                <a:pos x="28" y="116"/>
              </a:cxn>
              <a:cxn ang="0">
                <a:pos x="56" y="6"/>
              </a:cxn>
            </a:cxnLst>
            <a:rect l="0" t="0" r="r" b="b"/>
            <a:pathLst>
              <a:path w="56" h="116">
                <a:moveTo>
                  <a:pt x="28" y="116"/>
                </a:moveTo>
                <a:cubicBezTo>
                  <a:pt x="38" y="0"/>
                  <a:pt x="0" y="6"/>
                  <a:pt x="56" y="6"/>
                </a:cubicBezTo>
              </a:path>
            </a:pathLst>
          </a:custGeom>
          <a:noFill/>
          <a:ln w="19050" cmpd="sng">
            <a:solidFill>
              <a:srgbClr val="663300"/>
            </a:solidFill>
            <a:round/>
            <a:headEnd/>
            <a:tailEnd/>
          </a:ln>
          <a:effectLst/>
        </p:spPr>
        <p:txBody>
          <a:bodyPr/>
          <a:lstStyle/>
          <a:p>
            <a:endParaRPr lang="en-PH"/>
          </a:p>
        </p:txBody>
      </p:sp>
      <p:sp>
        <p:nvSpPr>
          <p:cNvPr id="50" name="Freeform 100"/>
          <p:cNvSpPr>
            <a:spLocks/>
          </p:cNvSpPr>
          <p:nvPr/>
        </p:nvSpPr>
        <p:spPr bwMode="auto">
          <a:xfrm>
            <a:off x="1884363" y="4305300"/>
            <a:ext cx="20637" cy="79375"/>
          </a:xfrm>
          <a:custGeom>
            <a:avLst/>
            <a:gdLst/>
            <a:ahLst/>
            <a:cxnLst>
              <a:cxn ang="0">
                <a:pos x="2" y="100"/>
              </a:cxn>
              <a:cxn ang="0">
                <a:pos x="38" y="0"/>
              </a:cxn>
            </a:cxnLst>
            <a:rect l="0" t="0" r="r" b="b"/>
            <a:pathLst>
              <a:path w="38" h="100">
                <a:moveTo>
                  <a:pt x="2" y="100"/>
                </a:moveTo>
                <a:cubicBezTo>
                  <a:pt x="3" y="89"/>
                  <a:pt x="0" y="0"/>
                  <a:pt x="38" y="0"/>
                </a:cubicBezTo>
              </a:path>
            </a:pathLst>
          </a:custGeom>
          <a:noFill/>
          <a:ln w="19050" cmpd="sng">
            <a:solidFill>
              <a:srgbClr val="663300"/>
            </a:solidFill>
            <a:round/>
            <a:headEnd/>
            <a:tailEnd/>
          </a:ln>
          <a:effectLst/>
        </p:spPr>
        <p:txBody>
          <a:bodyPr/>
          <a:lstStyle/>
          <a:p>
            <a:endParaRPr lang="en-PH"/>
          </a:p>
        </p:txBody>
      </p:sp>
      <p:sp>
        <p:nvSpPr>
          <p:cNvPr id="51" name="Freeform 102"/>
          <p:cNvSpPr>
            <a:spLocks/>
          </p:cNvSpPr>
          <p:nvPr/>
        </p:nvSpPr>
        <p:spPr bwMode="auto">
          <a:xfrm>
            <a:off x="1974850" y="4394200"/>
            <a:ext cx="46038" cy="68263"/>
          </a:xfrm>
          <a:custGeom>
            <a:avLst/>
            <a:gdLst/>
            <a:ahLst/>
            <a:cxnLst>
              <a:cxn ang="0">
                <a:pos x="16" y="77"/>
              </a:cxn>
              <a:cxn ang="0">
                <a:pos x="62" y="40"/>
              </a:cxn>
              <a:cxn ang="0">
                <a:pos x="89" y="4"/>
              </a:cxn>
            </a:cxnLst>
            <a:rect l="0" t="0" r="r" b="b"/>
            <a:pathLst>
              <a:path w="89" h="88">
                <a:moveTo>
                  <a:pt x="16" y="77"/>
                </a:moveTo>
                <a:cubicBezTo>
                  <a:pt x="65" y="0"/>
                  <a:pt x="0" y="88"/>
                  <a:pt x="62" y="40"/>
                </a:cubicBezTo>
                <a:cubicBezTo>
                  <a:pt x="74" y="31"/>
                  <a:pt x="78" y="15"/>
                  <a:pt x="89" y="4"/>
                </a:cubicBezTo>
              </a:path>
            </a:pathLst>
          </a:custGeom>
          <a:noFill/>
          <a:ln w="19050" cmpd="sng">
            <a:solidFill>
              <a:srgbClr val="663300"/>
            </a:solidFill>
            <a:round/>
            <a:headEnd/>
            <a:tailEnd/>
          </a:ln>
          <a:effectLst/>
        </p:spPr>
        <p:txBody>
          <a:bodyPr/>
          <a:lstStyle/>
          <a:p>
            <a:endParaRPr lang="en-PH"/>
          </a:p>
        </p:txBody>
      </p:sp>
      <p:sp>
        <p:nvSpPr>
          <p:cNvPr id="52" name="Freeform 103"/>
          <p:cNvSpPr>
            <a:spLocks/>
          </p:cNvSpPr>
          <p:nvPr/>
        </p:nvSpPr>
        <p:spPr bwMode="auto">
          <a:xfrm>
            <a:off x="1852613" y="4254500"/>
            <a:ext cx="19050" cy="61913"/>
          </a:xfrm>
          <a:custGeom>
            <a:avLst/>
            <a:gdLst/>
            <a:ahLst/>
            <a:cxnLst>
              <a:cxn ang="0">
                <a:pos x="0" y="82"/>
              </a:cxn>
              <a:cxn ang="0">
                <a:pos x="37" y="0"/>
              </a:cxn>
            </a:cxnLst>
            <a:rect l="0" t="0" r="r" b="b"/>
            <a:pathLst>
              <a:path w="37" h="82">
                <a:moveTo>
                  <a:pt x="0" y="82"/>
                </a:moveTo>
                <a:cubicBezTo>
                  <a:pt x="10" y="51"/>
                  <a:pt x="37" y="34"/>
                  <a:pt x="37" y="0"/>
                </a:cubicBezTo>
              </a:path>
            </a:pathLst>
          </a:custGeom>
          <a:noFill/>
          <a:ln w="19050" cmpd="sng">
            <a:solidFill>
              <a:srgbClr val="663300"/>
            </a:solidFill>
            <a:round/>
            <a:headEnd/>
            <a:tailEnd/>
          </a:ln>
          <a:effectLst/>
        </p:spPr>
        <p:txBody>
          <a:bodyPr/>
          <a:lstStyle/>
          <a:p>
            <a:endParaRPr lang="en-PH"/>
          </a:p>
        </p:txBody>
      </p:sp>
      <p:sp>
        <p:nvSpPr>
          <p:cNvPr id="53" name="Freeform 104"/>
          <p:cNvSpPr>
            <a:spLocks/>
          </p:cNvSpPr>
          <p:nvPr/>
        </p:nvSpPr>
        <p:spPr bwMode="auto">
          <a:xfrm>
            <a:off x="1997075" y="4418013"/>
            <a:ext cx="53975" cy="85725"/>
          </a:xfrm>
          <a:custGeom>
            <a:avLst/>
            <a:gdLst/>
            <a:ahLst/>
            <a:cxnLst>
              <a:cxn ang="0">
                <a:pos x="0" y="110"/>
              </a:cxn>
              <a:cxn ang="0">
                <a:pos x="74" y="64"/>
              </a:cxn>
              <a:cxn ang="0">
                <a:pos x="101" y="0"/>
              </a:cxn>
            </a:cxnLst>
            <a:rect l="0" t="0" r="r" b="b"/>
            <a:pathLst>
              <a:path w="101" h="110">
                <a:moveTo>
                  <a:pt x="0" y="110"/>
                </a:moveTo>
                <a:cubicBezTo>
                  <a:pt x="32" y="100"/>
                  <a:pt x="46" y="82"/>
                  <a:pt x="74" y="64"/>
                </a:cubicBezTo>
                <a:cubicBezTo>
                  <a:pt x="88" y="43"/>
                  <a:pt x="101" y="26"/>
                  <a:pt x="101" y="0"/>
                </a:cubicBezTo>
              </a:path>
            </a:pathLst>
          </a:custGeom>
          <a:noFill/>
          <a:ln w="19050" cmpd="sng">
            <a:solidFill>
              <a:srgbClr val="663300"/>
            </a:solidFill>
            <a:round/>
            <a:headEnd/>
            <a:tailEnd/>
          </a:ln>
          <a:effectLst/>
        </p:spPr>
        <p:txBody>
          <a:bodyPr/>
          <a:lstStyle/>
          <a:p>
            <a:endParaRPr lang="en-PH"/>
          </a:p>
        </p:txBody>
      </p:sp>
      <p:sp>
        <p:nvSpPr>
          <p:cNvPr id="54" name="Freeform 105"/>
          <p:cNvSpPr>
            <a:spLocks/>
          </p:cNvSpPr>
          <p:nvPr/>
        </p:nvSpPr>
        <p:spPr bwMode="auto">
          <a:xfrm>
            <a:off x="1524000" y="4452938"/>
            <a:ext cx="28575" cy="101600"/>
          </a:xfrm>
          <a:custGeom>
            <a:avLst/>
            <a:gdLst/>
            <a:ahLst/>
            <a:cxnLst>
              <a:cxn ang="0">
                <a:pos x="55" y="128"/>
              </a:cxn>
              <a:cxn ang="0">
                <a:pos x="0" y="0"/>
              </a:cxn>
            </a:cxnLst>
            <a:rect l="0" t="0" r="r" b="b"/>
            <a:pathLst>
              <a:path w="55" h="128">
                <a:moveTo>
                  <a:pt x="55" y="128"/>
                </a:moveTo>
                <a:cubicBezTo>
                  <a:pt x="44" y="82"/>
                  <a:pt x="37" y="33"/>
                  <a:pt x="0" y="0"/>
                </a:cubicBezTo>
              </a:path>
            </a:pathLst>
          </a:custGeom>
          <a:noFill/>
          <a:ln w="19050" cmpd="sng">
            <a:solidFill>
              <a:srgbClr val="663300"/>
            </a:solidFill>
            <a:round/>
            <a:headEnd/>
            <a:tailEnd/>
          </a:ln>
          <a:effectLst/>
        </p:spPr>
        <p:txBody>
          <a:bodyPr/>
          <a:lstStyle/>
          <a:p>
            <a:endParaRPr lang="en-PH"/>
          </a:p>
        </p:txBody>
      </p:sp>
      <p:sp>
        <p:nvSpPr>
          <p:cNvPr id="55" name="Freeform 106"/>
          <p:cNvSpPr>
            <a:spLocks/>
          </p:cNvSpPr>
          <p:nvPr/>
        </p:nvSpPr>
        <p:spPr bwMode="auto">
          <a:xfrm>
            <a:off x="1568450" y="4424363"/>
            <a:ext cx="23813" cy="115887"/>
          </a:xfrm>
          <a:custGeom>
            <a:avLst/>
            <a:gdLst/>
            <a:ahLst/>
            <a:cxnLst>
              <a:cxn ang="0">
                <a:pos x="45" y="147"/>
              </a:cxn>
              <a:cxn ang="0">
                <a:pos x="36" y="46"/>
              </a:cxn>
              <a:cxn ang="0">
                <a:pos x="0" y="0"/>
              </a:cxn>
            </a:cxnLst>
            <a:rect l="0" t="0" r="r" b="b"/>
            <a:pathLst>
              <a:path w="45" h="147">
                <a:moveTo>
                  <a:pt x="45" y="147"/>
                </a:moveTo>
                <a:cubicBezTo>
                  <a:pt x="42" y="113"/>
                  <a:pt x="43" y="79"/>
                  <a:pt x="36" y="46"/>
                </a:cubicBezTo>
                <a:cubicBezTo>
                  <a:pt x="32" y="27"/>
                  <a:pt x="0" y="0"/>
                  <a:pt x="0" y="0"/>
                </a:cubicBezTo>
              </a:path>
            </a:pathLst>
          </a:custGeom>
          <a:noFill/>
          <a:ln w="19050" cmpd="sng">
            <a:solidFill>
              <a:srgbClr val="663300"/>
            </a:solidFill>
            <a:round/>
            <a:headEnd/>
            <a:tailEnd/>
          </a:ln>
          <a:effectLst/>
        </p:spPr>
        <p:txBody>
          <a:bodyPr/>
          <a:lstStyle/>
          <a:p>
            <a:endParaRPr lang="en-PH"/>
          </a:p>
        </p:txBody>
      </p:sp>
      <p:sp>
        <p:nvSpPr>
          <p:cNvPr id="56" name="Freeform 107"/>
          <p:cNvSpPr>
            <a:spLocks/>
          </p:cNvSpPr>
          <p:nvPr/>
        </p:nvSpPr>
        <p:spPr bwMode="auto">
          <a:xfrm>
            <a:off x="1628775" y="4383088"/>
            <a:ext cx="20638" cy="100012"/>
          </a:xfrm>
          <a:custGeom>
            <a:avLst/>
            <a:gdLst/>
            <a:ahLst/>
            <a:cxnLst>
              <a:cxn ang="0">
                <a:pos x="39" y="128"/>
              </a:cxn>
              <a:cxn ang="0">
                <a:pos x="3" y="83"/>
              </a:cxn>
              <a:cxn ang="0">
                <a:pos x="21" y="28"/>
              </a:cxn>
              <a:cxn ang="0">
                <a:pos x="3" y="0"/>
              </a:cxn>
            </a:cxnLst>
            <a:rect l="0" t="0" r="r" b="b"/>
            <a:pathLst>
              <a:path w="39" h="128">
                <a:moveTo>
                  <a:pt x="39" y="128"/>
                </a:moveTo>
                <a:cubicBezTo>
                  <a:pt x="22" y="116"/>
                  <a:pt x="0" y="110"/>
                  <a:pt x="3" y="83"/>
                </a:cubicBezTo>
                <a:cubicBezTo>
                  <a:pt x="5" y="64"/>
                  <a:pt x="21" y="28"/>
                  <a:pt x="21" y="28"/>
                </a:cubicBezTo>
                <a:cubicBezTo>
                  <a:pt x="15" y="19"/>
                  <a:pt x="3" y="0"/>
                  <a:pt x="3" y="0"/>
                </a:cubicBezTo>
              </a:path>
            </a:pathLst>
          </a:custGeom>
          <a:noFill/>
          <a:ln w="19050" cmpd="sng">
            <a:solidFill>
              <a:srgbClr val="663300"/>
            </a:solidFill>
            <a:round/>
            <a:headEnd/>
            <a:tailEnd/>
          </a:ln>
          <a:effectLst/>
        </p:spPr>
        <p:txBody>
          <a:bodyPr/>
          <a:lstStyle/>
          <a:p>
            <a:endParaRPr lang="en-PH"/>
          </a:p>
        </p:txBody>
      </p:sp>
      <p:sp>
        <p:nvSpPr>
          <p:cNvPr id="57" name="Freeform 108"/>
          <p:cNvSpPr>
            <a:spLocks/>
          </p:cNvSpPr>
          <p:nvPr/>
        </p:nvSpPr>
        <p:spPr bwMode="auto">
          <a:xfrm>
            <a:off x="1635125" y="4295775"/>
            <a:ext cx="46038" cy="107950"/>
          </a:xfrm>
          <a:custGeom>
            <a:avLst/>
            <a:gdLst/>
            <a:ahLst/>
            <a:cxnLst>
              <a:cxn ang="0">
                <a:pos x="73" y="137"/>
              </a:cxn>
              <a:cxn ang="0">
                <a:pos x="45" y="64"/>
              </a:cxn>
              <a:cxn ang="0">
                <a:pos x="0" y="0"/>
              </a:cxn>
            </a:cxnLst>
            <a:rect l="0" t="0" r="r" b="b"/>
            <a:pathLst>
              <a:path w="87" h="137">
                <a:moveTo>
                  <a:pt x="73" y="137"/>
                </a:moveTo>
                <a:cubicBezTo>
                  <a:pt x="87" y="93"/>
                  <a:pt x="78" y="91"/>
                  <a:pt x="45" y="64"/>
                </a:cubicBezTo>
                <a:cubicBezTo>
                  <a:pt x="24" y="47"/>
                  <a:pt x="12" y="23"/>
                  <a:pt x="0" y="0"/>
                </a:cubicBezTo>
              </a:path>
            </a:pathLst>
          </a:custGeom>
          <a:noFill/>
          <a:ln w="19050" cmpd="sng">
            <a:solidFill>
              <a:srgbClr val="663300"/>
            </a:solidFill>
            <a:round/>
            <a:headEnd/>
            <a:tailEnd/>
          </a:ln>
          <a:effectLst/>
        </p:spPr>
        <p:txBody>
          <a:bodyPr/>
          <a:lstStyle/>
          <a:p>
            <a:endParaRPr lang="en-PH"/>
          </a:p>
        </p:txBody>
      </p:sp>
      <p:sp>
        <p:nvSpPr>
          <p:cNvPr id="58" name="Freeform 109"/>
          <p:cNvSpPr>
            <a:spLocks/>
          </p:cNvSpPr>
          <p:nvPr/>
        </p:nvSpPr>
        <p:spPr bwMode="auto">
          <a:xfrm>
            <a:off x="1674813" y="4267200"/>
            <a:ext cx="33337" cy="73025"/>
          </a:xfrm>
          <a:custGeom>
            <a:avLst/>
            <a:gdLst/>
            <a:ahLst/>
            <a:cxnLst>
              <a:cxn ang="0">
                <a:pos x="64" y="92"/>
              </a:cxn>
              <a:cxn ang="0">
                <a:pos x="46" y="28"/>
              </a:cxn>
              <a:cxn ang="0">
                <a:pos x="18" y="18"/>
              </a:cxn>
              <a:cxn ang="0">
                <a:pos x="0" y="0"/>
              </a:cxn>
            </a:cxnLst>
            <a:rect l="0" t="0" r="r" b="b"/>
            <a:pathLst>
              <a:path w="64" h="92">
                <a:moveTo>
                  <a:pt x="64" y="92"/>
                </a:moveTo>
                <a:cubicBezTo>
                  <a:pt x="64" y="92"/>
                  <a:pt x="51" y="33"/>
                  <a:pt x="46" y="28"/>
                </a:cubicBezTo>
                <a:cubicBezTo>
                  <a:pt x="39" y="21"/>
                  <a:pt x="26" y="23"/>
                  <a:pt x="18" y="18"/>
                </a:cubicBezTo>
                <a:cubicBezTo>
                  <a:pt x="11" y="14"/>
                  <a:pt x="6" y="6"/>
                  <a:pt x="0" y="0"/>
                </a:cubicBezTo>
              </a:path>
            </a:pathLst>
          </a:custGeom>
          <a:noFill/>
          <a:ln w="19050" cmpd="sng">
            <a:solidFill>
              <a:srgbClr val="663300"/>
            </a:solidFill>
            <a:round/>
            <a:headEnd/>
            <a:tailEnd/>
          </a:ln>
          <a:effectLst/>
        </p:spPr>
        <p:txBody>
          <a:bodyPr/>
          <a:lstStyle/>
          <a:p>
            <a:endParaRPr lang="en-PH"/>
          </a:p>
        </p:txBody>
      </p:sp>
      <p:sp>
        <p:nvSpPr>
          <p:cNvPr id="59" name="Freeform 110"/>
          <p:cNvSpPr>
            <a:spLocks/>
          </p:cNvSpPr>
          <p:nvPr/>
        </p:nvSpPr>
        <p:spPr bwMode="auto">
          <a:xfrm>
            <a:off x="1752600" y="4400550"/>
            <a:ext cx="34925" cy="106363"/>
          </a:xfrm>
          <a:custGeom>
            <a:avLst/>
            <a:gdLst/>
            <a:ahLst/>
            <a:cxnLst>
              <a:cxn ang="0">
                <a:pos x="0" y="137"/>
              </a:cxn>
              <a:cxn ang="0">
                <a:pos x="64" y="0"/>
              </a:cxn>
            </a:cxnLst>
            <a:rect l="0" t="0" r="r" b="b"/>
            <a:pathLst>
              <a:path w="64" h="137">
                <a:moveTo>
                  <a:pt x="0" y="137"/>
                </a:moveTo>
                <a:cubicBezTo>
                  <a:pt x="59" y="78"/>
                  <a:pt x="64" y="90"/>
                  <a:pt x="64" y="0"/>
                </a:cubicBezTo>
              </a:path>
            </a:pathLst>
          </a:custGeom>
          <a:noFill/>
          <a:ln w="19050" cmpd="sng">
            <a:solidFill>
              <a:srgbClr val="663300"/>
            </a:solidFill>
            <a:round/>
            <a:headEnd/>
            <a:tailEnd/>
          </a:ln>
          <a:effectLst/>
        </p:spPr>
        <p:txBody>
          <a:bodyPr/>
          <a:lstStyle/>
          <a:p>
            <a:endParaRPr lang="en-PH"/>
          </a:p>
        </p:txBody>
      </p:sp>
      <p:sp>
        <p:nvSpPr>
          <p:cNvPr id="60" name="Freeform 112"/>
          <p:cNvSpPr>
            <a:spLocks/>
          </p:cNvSpPr>
          <p:nvPr/>
        </p:nvSpPr>
        <p:spPr bwMode="auto">
          <a:xfrm>
            <a:off x="1905000" y="4400550"/>
            <a:ext cx="44450" cy="87313"/>
          </a:xfrm>
          <a:custGeom>
            <a:avLst/>
            <a:gdLst/>
            <a:ahLst/>
            <a:cxnLst>
              <a:cxn ang="0">
                <a:pos x="0" y="110"/>
              </a:cxn>
              <a:cxn ang="0">
                <a:pos x="74" y="37"/>
              </a:cxn>
              <a:cxn ang="0">
                <a:pos x="83" y="0"/>
              </a:cxn>
            </a:cxnLst>
            <a:rect l="0" t="0" r="r" b="b"/>
            <a:pathLst>
              <a:path w="84" h="110">
                <a:moveTo>
                  <a:pt x="0" y="110"/>
                </a:moveTo>
                <a:cubicBezTo>
                  <a:pt x="21" y="79"/>
                  <a:pt x="47" y="63"/>
                  <a:pt x="74" y="37"/>
                </a:cubicBezTo>
                <a:cubicBezTo>
                  <a:pt x="84" y="6"/>
                  <a:pt x="83" y="19"/>
                  <a:pt x="83" y="0"/>
                </a:cubicBezTo>
              </a:path>
            </a:pathLst>
          </a:custGeom>
          <a:noFill/>
          <a:ln w="19050" cmpd="sng">
            <a:solidFill>
              <a:srgbClr val="663300"/>
            </a:solidFill>
            <a:round/>
            <a:headEnd/>
            <a:tailEnd/>
          </a:ln>
          <a:effectLst/>
        </p:spPr>
        <p:txBody>
          <a:bodyPr/>
          <a:lstStyle/>
          <a:p>
            <a:endParaRPr lang="en-PH"/>
          </a:p>
        </p:txBody>
      </p:sp>
      <p:sp>
        <p:nvSpPr>
          <p:cNvPr id="61" name="Freeform 113"/>
          <p:cNvSpPr>
            <a:spLocks/>
          </p:cNvSpPr>
          <p:nvPr/>
        </p:nvSpPr>
        <p:spPr bwMode="auto">
          <a:xfrm>
            <a:off x="1752600" y="4171950"/>
            <a:ext cx="49213" cy="55563"/>
          </a:xfrm>
          <a:custGeom>
            <a:avLst/>
            <a:gdLst/>
            <a:ahLst/>
            <a:cxnLst>
              <a:cxn ang="0">
                <a:pos x="0" y="73"/>
              </a:cxn>
              <a:cxn ang="0">
                <a:pos x="64" y="46"/>
              </a:cxn>
              <a:cxn ang="0">
                <a:pos x="74" y="18"/>
              </a:cxn>
              <a:cxn ang="0">
                <a:pos x="92" y="0"/>
              </a:cxn>
            </a:cxnLst>
            <a:rect l="0" t="0" r="r" b="b"/>
            <a:pathLst>
              <a:path w="92" h="73">
                <a:moveTo>
                  <a:pt x="0" y="73"/>
                </a:moveTo>
                <a:cubicBezTo>
                  <a:pt x="22" y="68"/>
                  <a:pt x="48" y="66"/>
                  <a:pt x="64" y="46"/>
                </a:cubicBezTo>
                <a:cubicBezTo>
                  <a:pt x="70" y="38"/>
                  <a:pt x="69" y="26"/>
                  <a:pt x="74" y="18"/>
                </a:cubicBezTo>
                <a:cubicBezTo>
                  <a:pt x="78" y="11"/>
                  <a:pt x="86" y="6"/>
                  <a:pt x="92" y="0"/>
                </a:cubicBezTo>
              </a:path>
            </a:pathLst>
          </a:custGeom>
          <a:noFill/>
          <a:ln w="19050" cmpd="sng">
            <a:solidFill>
              <a:srgbClr val="663300"/>
            </a:solidFill>
            <a:round/>
            <a:headEnd/>
            <a:tailEnd/>
          </a:ln>
          <a:effectLst/>
        </p:spPr>
        <p:txBody>
          <a:bodyPr/>
          <a:lstStyle/>
          <a:p>
            <a:endParaRPr lang="en-PH"/>
          </a:p>
        </p:txBody>
      </p:sp>
      <p:sp>
        <p:nvSpPr>
          <p:cNvPr id="62" name="Freeform 114"/>
          <p:cNvSpPr>
            <a:spLocks/>
          </p:cNvSpPr>
          <p:nvPr/>
        </p:nvSpPr>
        <p:spPr bwMode="auto">
          <a:xfrm>
            <a:off x="1981200" y="4476750"/>
            <a:ext cx="20638" cy="100013"/>
          </a:xfrm>
          <a:custGeom>
            <a:avLst/>
            <a:gdLst/>
            <a:ahLst/>
            <a:cxnLst>
              <a:cxn ang="0">
                <a:pos x="39" y="128"/>
              </a:cxn>
              <a:cxn ang="0">
                <a:pos x="20" y="0"/>
              </a:cxn>
            </a:cxnLst>
            <a:rect l="0" t="0" r="r" b="b"/>
            <a:pathLst>
              <a:path w="39" h="128">
                <a:moveTo>
                  <a:pt x="39" y="128"/>
                </a:moveTo>
                <a:cubicBezTo>
                  <a:pt x="0" y="71"/>
                  <a:pt x="20" y="68"/>
                  <a:pt x="20" y="0"/>
                </a:cubicBezTo>
              </a:path>
            </a:pathLst>
          </a:custGeom>
          <a:noFill/>
          <a:ln w="19050" cmpd="sng">
            <a:solidFill>
              <a:srgbClr val="663300"/>
            </a:solidFill>
            <a:round/>
            <a:headEnd/>
            <a:tailEnd/>
          </a:ln>
          <a:effectLst/>
        </p:spPr>
        <p:txBody>
          <a:bodyPr/>
          <a:lstStyle/>
          <a:p>
            <a:endParaRPr lang="en-PH"/>
          </a:p>
        </p:txBody>
      </p:sp>
      <p:sp>
        <p:nvSpPr>
          <p:cNvPr id="63" name="Freeform 115"/>
          <p:cNvSpPr>
            <a:spLocks/>
          </p:cNvSpPr>
          <p:nvPr/>
        </p:nvSpPr>
        <p:spPr bwMode="auto">
          <a:xfrm>
            <a:off x="1828800" y="4324350"/>
            <a:ext cx="0" cy="100013"/>
          </a:xfrm>
          <a:custGeom>
            <a:avLst/>
            <a:gdLst/>
            <a:ahLst/>
            <a:cxnLst>
              <a:cxn ang="0">
                <a:pos x="0" y="128"/>
              </a:cxn>
              <a:cxn ang="0">
                <a:pos x="0" y="0"/>
              </a:cxn>
            </a:cxnLst>
            <a:rect l="0" t="0" r="r" b="b"/>
            <a:pathLst>
              <a:path w="1" h="128">
                <a:moveTo>
                  <a:pt x="0" y="128"/>
                </a:moveTo>
                <a:cubicBezTo>
                  <a:pt x="0" y="85"/>
                  <a:pt x="0" y="43"/>
                  <a:pt x="0" y="0"/>
                </a:cubicBezTo>
              </a:path>
            </a:pathLst>
          </a:custGeom>
          <a:noFill/>
          <a:ln w="19050" cmpd="sng">
            <a:solidFill>
              <a:srgbClr val="663300"/>
            </a:solidFill>
            <a:round/>
            <a:headEnd/>
            <a:tailEnd/>
          </a:ln>
          <a:effectLst/>
        </p:spPr>
        <p:txBody>
          <a:bodyPr/>
          <a:lstStyle/>
          <a:p>
            <a:endParaRPr lang="en-PH"/>
          </a:p>
        </p:txBody>
      </p:sp>
      <p:sp>
        <p:nvSpPr>
          <p:cNvPr id="64" name="Freeform 116"/>
          <p:cNvSpPr>
            <a:spLocks/>
          </p:cNvSpPr>
          <p:nvPr/>
        </p:nvSpPr>
        <p:spPr bwMode="auto">
          <a:xfrm>
            <a:off x="1905000" y="4324350"/>
            <a:ext cx="25400" cy="106363"/>
          </a:xfrm>
          <a:custGeom>
            <a:avLst/>
            <a:gdLst/>
            <a:ahLst/>
            <a:cxnLst>
              <a:cxn ang="0">
                <a:pos x="0" y="137"/>
              </a:cxn>
              <a:cxn ang="0">
                <a:pos x="27" y="55"/>
              </a:cxn>
              <a:cxn ang="0">
                <a:pos x="45" y="36"/>
              </a:cxn>
              <a:cxn ang="0">
                <a:pos x="45" y="0"/>
              </a:cxn>
            </a:cxnLst>
            <a:rect l="0" t="0" r="r" b="b"/>
            <a:pathLst>
              <a:path w="49" h="137">
                <a:moveTo>
                  <a:pt x="0" y="137"/>
                </a:moveTo>
                <a:cubicBezTo>
                  <a:pt x="9" y="110"/>
                  <a:pt x="7" y="76"/>
                  <a:pt x="27" y="55"/>
                </a:cubicBezTo>
                <a:cubicBezTo>
                  <a:pt x="33" y="49"/>
                  <a:pt x="42" y="44"/>
                  <a:pt x="45" y="36"/>
                </a:cubicBezTo>
                <a:cubicBezTo>
                  <a:pt x="49" y="25"/>
                  <a:pt x="45" y="12"/>
                  <a:pt x="45" y="0"/>
                </a:cubicBezTo>
              </a:path>
            </a:pathLst>
          </a:custGeom>
          <a:noFill/>
          <a:ln w="19050" cmpd="sng">
            <a:solidFill>
              <a:srgbClr val="663300"/>
            </a:solidFill>
            <a:round/>
            <a:headEnd/>
            <a:tailEnd/>
          </a:ln>
          <a:effectLst/>
        </p:spPr>
        <p:txBody>
          <a:bodyPr/>
          <a:lstStyle/>
          <a:p>
            <a:endParaRPr lang="en-PH"/>
          </a:p>
        </p:txBody>
      </p:sp>
      <p:sp>
        <p:nvSpPr>
          <p:cNvPr id="65" name="Freeform 117"/>
          <p:cNvSpPr>
            <a:spLocks/>
          </p:cNvSpPr>
          <p:nvPr/>
        </p:nvSpPr>
        <p:spPr bwMode="auto">
          <a:xfrm>
            <a:off x="1836738" y="4405313"/>
            <a:ext cx="23812" cy="120650"/>
          </a:xfrm>
          <a:custGeom>
            <a:avLst/>
            <a:gdLst/>
            <a:ahLst/>
            <a:cxnLst>
              <a:cxn ang="0">
                <a:pos x="1" y="76"/>
              </a:cxn>
              <a:cxn ang="0">
                <a:pos x="7" y="33"/>
              </a:cxn>
              <a:cxn ang="0">
                <a:pos x="15" y="5"/>
              </a:cxn>
            </a:cxnLst>
            <a:rect l="0" t="0" r="r" b="b"/>
            <a:pathLst>
              <a:path w="15" h="76">
                <a:moveTo>
                  <a:pt x="1" y="76"/>
                </a:moveTo>
                <a:cubicBezTo>
                  <a:pt x="0" y="61"/>
                  <a:pt x="9" y="48"/>
                  <a:pt x="7" y="33"/>
                </a:cubicBezTo>
                <a:cubicBezTo>
                  <a:pt x="4" y="0"/>
                  <a:pt x="15" y="20"/>
                  <a:pt x="15" y="5"/>
                </a:cubicBezTo>
              </a:path>
            </a:pathLst>
          </a:custGeom>
          <a:noFill/>
          <a:ln w="19050" cmpd="sng">
            <a:solidFill>
              <a:srgbClr val="663300"/>
            </a:solidFill>
            <a:round/>
            <a:headEnd/>
            <a:tailEnd/>
          </a:ln>
          <a:effectLst/>
        </p:spPr>
        <p:txBody>
          <a:bodyPr/>
          <a:lstStyle/>
          <a:p>
            <a:endParaRPr lang="en-PH"/>
          </a:p>
        </p:txBody>
      </p:sp>
      <p:sp>
        <p:nvSpPr>
          <p:cNvPr id="66" name="Freeform 118"/>
          <p:cNvSpPr>
            <a:spLocks/>
          </p:cNvSpPr>
          <p:nvPr/>
        </p:nvSpPr>
        <p:spPr bwMode="auto">
          <a:xfrm>
            <a:off x="1752600" y="4324350"/>
            <a:ext cx="19050" cy="87313"/>
          </a:xfrm>
          <a:custGeom>
            <a:avLst/>
            <a:gdLst/>
            <a:ahLst/>
            <a:cxnLst>
              <a:cxn ang="0">
                <a:pos x="0" y="110"/>
              </a:cxn>
              <a:cxn ang="0">
                <a:pos x="28" y="82"/>
              </a:cxn>
              <a:cxn ang="0">
                <a:pos x="37" y="0"/>
              </a:cxn>
            </a:cxnLst>
            <a:rect l="0" t="0" r="r" b="b"/>
            <a:pathLst>
              <a:path w="37" h="110">
                <a:moveTo>
                  <a:pt x="0" y="110"/>
                </a:moveTo>
                <a:cubicBezTo>
                  <a:pt x="9" y="101"/>
                  <a:pt x="24" y="95"/>
                  <a:pt x="28" y="82"/>
                </a:cubicBezTo>
                <a:cubicBezTo>
                  <a:pt x="37" y="56"/>
                  <a:pt x="37" y="0"/>
                  <a:pt x="37" y="0"/>
                </a:cubicBezTo>
              </a:path>
            </a:pathLst>
          </a:custGeom>
          <a:noFill/>
          <a:ln w="19050" cmpd="sng">
            <a:solidFill>
              <a:srgbClr val="663300"/>
            </a:solidFill>
            <a:round/>
            <a:headEnd/>
            <a:tailEnd/>
          </a:ln>
          <a:effectLst/>
        </p:spPr>
        <p:txBody>
          <a:bodyPr/>
          <a:lstStyle/>
          <a:p>
            <a:endParaRPr lang="en-PH"/>
          </a:p>
        </p:txBody>
      </p:sp>
      <p:sp>
        <p:nvSpPr>
          <p:cNvPr id="67" name="Freeform 119"/>
          <p:cNvSpPr>
            <a:spLocks/>
          </p:cNvSpPr>
          <p:nvPr/>
        </p:nvSpPr>
        <p:spPr bwMode="auto">
          <a:xfrm>
            <a:off x="1752600" y="4248150"/>
            <a:ext cx="58738" cy="109538"/>
          </a:xfrm>
          <a:custGeom>
            <a:avLst/>
            <a:gdLst/>
            <a:ahLst/>
            <a:cxnLst>
              <a:cxn ang="0">
                <a:pos x="0" y="137"/>
              </a:cxn>
              <a:cxn ang="0">
                <a:pos x="36" y="64"/>
              </a:cxn>
              <a:cxn ang="0">
                <a:pos x="109" y="0"/>
              </a:cxn>
            </a:cxnLst>
            <a:rect l="0" t="0" r="r" b="b"/>
            <a:pathLst>
              <a:path w="110" h="137">
                <a:moveTo>
                  <a:pt x="0" y="137"/>
                </a:moveTo>
                <a:cubicBezTo>
                  <a:pt x="12" y="100"/>
                  <a:pt x="9" y="85"/>
                  <a:pt x="36" y="64"/>
                </a:cubicBezTo>
                <a:cubicBezTo>
                  <a:pt x="110" y="6"/>
                  <a:pt x="88" y="45"/>
                  <a:pt x="109" y="0"/>
                </a:cubicBezTo>
              </a:path>
            </a:pathLst>
          </a:custGeom>
          <a:noFill/>
          <a:ln w="19050" cmpd="sng">
            <a:solidFill>
              <a:srgbClr val="663300"/>
            </a:solidFill>
            <a:round/>
            <a:headEnd/>
            <a:tailEnd/>
          </a:ln>
          <a:effectLst/>
        </p:spPr>
        <p:txBody>
          <a:bodyPr/>
          <a:lstStyle/>
          <a:p>
            <a:endParaRPr lang="en-PH"/>
          </a:p>
        </p:txBody>
      </p:sp>
      <p:sp>
        <p:nvSpPr>
          <p:cNvPr id="69" name="Freeform 121" descr="60%"/>
          <p:cNvSpPr>
            <a:spLocks/>
          </p:cNvSpPr>
          <p:nvPr/>
        </p:nvSpPr>
        <p:spPr bwMode="auto">
          <a:xfrm>
            <a:off x="1066800" y="2878138"/>
            <a:ext cx="823913" cy="551089"/>
          </a:xfrm>
          <a:custGeom>
            <a:avLst/>
            <a:gdLst/>
            <a:ahLst/>
            <a:cxnLst>
              <a:cxn ang="0">
                <a:pos x="452" y="503"/>
              </a:cxn>
              <a:cxn ang="0">
                <a:pos x="361" y="530"/>
              </a:cxn>
              <a:cxn ang="0">
                <a:pos x="343" y="503"/>
              </a:cxn>
              <a:cxn ang="0">
                <a:pos x="333" y="475"/>
              </a:cxn>
              <a:cxn ang="0">
                <a:pos x="279" y="457"/>
              </a:cxn>
              <a:cxn ang="0">
                <a:pos x="123" y="466"/>
              </a:cxn>
              <a:cxn ang="0">
                <a:pos x="87" y="301"/>
              </a:cxn>
              <a:cxn ang="0">
                <a:pos x="32" y="228"/>
              </a:cxn>
              <a:cxn ang="0">
                <a:pos x="23" y="109"/>
              </a:cxn>
              <a:cxn ang="0">
                <a:pos x="50" y="100"/>
              </a:cxn>
              <a:cxn ang="0">
                <a:pos x="160" y="91"/>
              </a:cxn>
              <a:cxn ang="0">
                <a:pos x="215" y="36"/>
              </a:cxn>
              <a:cxn ang="0">
                <a:pos x="361" y="64"/>
              </a:cxn>
              <a:cxn ang="0">
                <a:pos x="452" y="55"/>
              </a:cxn>
              <a:cxn ang="0">
                <a:pos x="480" y="36"/>
              </a:cxn>
              <a:cxn ang="0">
                <a:pos x="617" y="0"/>
              </a:cxn>
              <a:cxn ang="0">
                <a:pos x="672" y="9"/>
              </a:cxn>
              <a:cxn ang="0">
                <a:pos x="717" y="45"/>
              </a:cxn>
              <a:cxn ang="0">
                <a:pos x="983" y="55"/>
              </a:cxn>
              <a:cxn ang="0">
                <a:pos x="1010" y="64"/>
              </a:cxn>
              <a:cxn ang="0">
                <a:pos x="1019" y="91"/>
              </a:cxn>
              <a:cxn ang="0">
                <a:pos x="1037" y="119"/>
              </a:cxn>
              <a:cxn ang="0">
                <a:pos x="1056" y="173"/>
              </a:cxn>
              <a:cxn ang="0">
                <a:pos x="1111" y="237"/>
              </a:cxn>
              <a:cxn ang="0">
                <a:pos x="1111" y="311"/>
              </a:cxn>
              <a:cxn ang="0">
                <a:pos x="1147" y="365"/>
              </a:cxn>
              <a:cxn ang="0">
                <a:pos x="1056" y="503"/>
              </a:cxn>
              <a:cxn ang="0">
                <a:pos x="992" y="567"/>
              </a:cxn>
              <a:cxn ang="0">
                <a:pos x="937" y="585"/>
              </a:cxn>
              <a:cxn ang="0">
                <a:pos x="827" y="503"/>
              </a:cxn>
              <a:cxn ang="0">
                <a:pos x="745" y="429"/>
              </a:cxn>
              <a:cxn ang="0">
                <a:pos x="690" y="466"/>
              </a:cxn>
              <a:cxn ang="0">
                <a:pos x="672" y="521"/>
              </a:cxn>
              <a:cxn ang="0">
                <a:pos x="516" y="484"/>
              </a:cxn>
              <a:cxn ang="0">
                <a:pos x="452" y="503"/>
              </a:cxn>
            </a:cxnLst>
            <a:rect l="0" t="0" r="r" b="b"/>
            <a:pathLst>
              <a:path w="1177" h="585">
                <a:moveTo>
                  <a:pt x="452" y="503"/>
                </a:moveTo>
                <a:cubicBezTo>
                  <a:pt x="424" y="546"/>
                  <a:pt x="412" y="540"/>
                  <a:pt x="361" y="530"/>
                </a:cubicBezTo>
                <a:cubicBezTo>
                  <a:pt x="355" y="521"/>
                  <a:pt x="348" y="513"/>
                  <a:pt x="343" y="503"/>
                </a:cubicBezTo>
                <a:cubicBezTo>
                  <a:pt x="339" y="494"/>
                  <a:pt x="341" y="481"/>
                  <a:pt x="333" y="475"/>
                </a:cubicBezTo>
                <a:cubicBezTo>
                  <a:pt x="318" y="464"/>
                  <a:pt x="279" y="457"/>
                  <a:pt x="279" y="457"/>
                </a:cubicBezTo>
                <a:cubicBezTo>
                  <a:pt x="219" y="464"/>
                  <a:pt x="178" y="455"/>
                  <a:pt x="123" y="466"/>
                </a:cubicBezTo>
                <a:cubicBezTo>
                  <a:pt x="41" y="439"/>
                  <a:pt x="125" y="476"/>
                  <a:pt x="87" y="301"/>
                </a:cubicBezTo>
                <a:cubicBezTo>
                  <a:pt x="82" y="279"/>
                  <a:pt x="50" y="247"/>
                  <a:pt x="32" y="228"/>
                </a:cubicBezTo>
                <a:cubicBezTo>
                  <a:pt x="19" y="190"/>
                  <a:pt x="0" y="149"/>
                  <a:pt x="23" y="109"/>
                </a:cubicBezTo>
                <a:cubicBezTo>
                  <a:pt x="28" y="101"/>
                  <a:pt x="41" y="101"/>
                  <a:pt x="50" y="100"/>
                </a:cubicBezTo>
                <a:cubicBezTo>
                  <a:pt x="86" y="95"/>
                  <a:pt x="123" y="94"/>
                  <a:pt x="160" y="91"/>
                </a:cubicBezTo>
                <a:cubicBezTo>
                  <a:pt x="202" y="77"/>
                  <a:pt x="185" y="66"/>
                  <a:pt x="215" y="36"/>
                </a:cubicBezTo>
                <a:cubicBezTo>
                  <a:pt x="281" y="42"/>
                  <a:pt x="306" y="46"/>
                  <a:pt x="361" y="64"/>
                </a:cubicBezTo>
                <a:cubicBezTo>
                  <a:pt x="391" y="61"/>
                  <a:pt x="422" y="62"/>
                  <a:pt x="452" y="55"/>
                </a:cubicBezTo>
                <a:cubicBezTo>
                  <a:pt x="463" y="52"/>
                  <a:pt x="470" y="41"/>
                  <a:pt x="480" y="36"/>
                </a:cubicBezTo>
                <a:cubicBezTo>
                  <a:pt x="523" y="17"/>
                  <a:pt x="571" y="11"/>
                  <a:pt x="617" y="0"/>
                </a:cubicBezTo>
                <a:cubicBezTo>
                  <a:pt x="635" y="3"/>
                  <a:pt x="655" y="1"/>
                  <a:pt x="672" y="9"/>
                </a:cubicBezTo>
                <a:cubicBezTo>
                  <a:pt x="723" y="34"/>
                  <a:pt x="655" y="41"/>
                  <a:pt x="717" y="45"/>
                </a:cubicBezTo>
                <a:cubicBezTo>
                  <a:pt x="806" y="51"/>
                  <a:pt x="894" y="52"/>
                  <a:pt x="983" y="55"/>
                </a:cubicBezTo>
                <a:cubicBezTo>
                  <a:pt x="992" y="58"/>
                  <a:pt x="1003" y="57"/>
                  <a:pt x="1010" y="64"/>
                </a:cubicBezTo>
                <a:cubicBezTo>
                  <a:pt x="1017" y="71"/>
                  <a:pt x="1015" y="82"/>
                  <a:pt x="1019" y="91"/>
                </a:cubicBezTo>
                <a:cubicBezTo>
                  <a:pt x="1024" y="101"/>
                  <a:pt x="1032" y="109"/>
                  <a:pt x="1037" y="119"/>
                </a:cubicBezTo>
                <a:cubicBezTo>
                  <a:pt x="1046" y="136"/>
                  <a:pt x="1046" y="157"/>
                  <a:pt x="1056" y="173"/>
                </a:cubicBezTo>
                <a:cubicBezTo>
                  <a:pt x="1069" y="195"/>
                  <a:pt x="1092" y="219"/>
                  <a:pt x="1111" y="237"/>
                </a:cubicBezTo>
                <a:cubicBezTo>
                  <a:pt x="1102" y="271"/>
                  <a:pt x="1094" y="277"/>
                  <a:pt x="1111" y="311"/>
                </a:cubicBezTo>
                <a:cubicBezTo>
                  <a:pt x="1121" y="330"/>
                  <a:pt x="1147" y="365"/>
                  <a:pt x="1147" y="365"/>
                </a:cubicBezTo>
                <a:cubicBezTo>
                  <a:pt x="1177" y="457"/>
                  <a:pt x="1127" y="477"/>
                  <a:pt x="1056" y="503"/>
                </a:cubicBezTo>
                <a:cubicBezTo>
                  <a:pt x="1040" y="551"/>
                  <a:pt x="1055" y="525"/>
                  <a:pt x="992" y="567"/>
                </a:cubicBezTo>
                <a:cubicBezTo>
                  <a:pt x="976" y="578"/>
                  <a:pt x="937" y="585"/>
                  <a:pt x="937" y="585"/>
                </a:cubicBezTo>
                <a:cubicBezTo>
                  <a:pt x="879" y="566"/>
                  <a:pt x="861" y="554"/>
                  <a:pt x="827" y="503"/>
                </a:cubicBezTo>
                <a:cubicBezTo>
                  <a:pt x="808" y="444"/>
                  <a:pt x="798" y="449"/>
                  <a:pt x="745" y="429"/>
                </a:cubicBezTo>
                <a:cubicBezTo>
                  <a:pt x="709" y="439"/>
                  <a:pt x="705" y="431"/>
                  <a:pt x="690" y="466"/>
                </a:cubicBezTo>
                <a:cubicBezTo>
                  <a:pt x="682" y="484"/>
                  <a:pt x="672" y="521"/>
                  <a:pt x="672" y="521"/>
                </a:cubicBezTo>
                <a:cubicBezTo>
                  <a:pt x="620" y="511"/>
                  <a:pt x="566" y="500"/>
                  <a:pt x="516" y="484"/>
                </a:cubicBezTo>
                <a:cubicBezTo>
                  <a:pt x="470" y="495"/>
                  <a:pt x="492" y="489"/>
                  <a:pt x="452" y="503"/>
                </a:cubicBezTo>
                <a:close/>
              </a:path>
            </a:pathLst>
          </a:custGeom>
          <a:solidFill>
            <a:srgbClr val="00B050"/>
          </a:solidFill>
          <a:ln w="9525">
            <a:solidFill>
              <a:schemeClr val="tx1"/>
            </a:solidFill>
            <a:round/>
            <a:headEnd/>
            <a:tailEnd/>
          </a:ln>
          <a:effectLst/>
        </p:spPr>
        <p:txBody>
          <a:bodyPr/>
          <a:lstStyle/>
          <a:p>
            <a:endParaRPr lang="en-PH"/>
          </a:p>
        </p:txBody>
      </p:sp>
      <p:sp>
        <p:nvSpPr>
          <p:cNvPr id="70" name="Freeform 122"/>
          <p:cNvSpPr>
            <a:spLocks/>
          </p:cNvSpPr>
          <p:nvPr/>
        </p:nvSpPr>
        <p:spPr bwMode="auto">
          <a:xfrm>
            <a:off x="1169002" y="3030747"/>
            <a:ext cx="555809" cy="1218991"/>
          </a:xfrm>
          <a:custGeom>
            <a:avLst/>
            <a:gdLst/>
            <a:ahLst/>
            <a:cxnLst>
              <a:cxn ang="0">
                <a:pos x="327" y="298"/>
              </a:cxn>
              <a:cxn ang="0">
                <a:pos x="208" y="993"/>
              </a:cxn>
              <a:cxn ang="0">
                <a:pos x="135" y="1066"/>
              </a:cxn>
              <a:cxn ang="0">
                <a:pos x="62" y="1185"/>
              </a:cxn>
              <a:cxn ang="0">
                <a:pos x="44" y="1212"/>
              </a:cxn>
              <a:cxn ang="0">
                <a:pos x="35" y="1239"/>
              </a:cxn>
              <a:cxn ang="0">
                <a:pos x="126" y="1230"/>
              </a:cxn>
              <a:cxn ang="0">
                <a:pos x="144" y="1175"/>
              </a:cxn>
              <a:cxn ang="0">
                <a:pos x="163" y="1157"/>
              </a:cxn>
              <a:cxn ang="0">
                <a:pos x="199" y="1121"/>
              </a:cxn>
              <a:cxn ang="0">
                <a:pos x="236" y="1084"/>
              </a:cxn>
              <a:cxn ang="0">
                <a:pos x="309" y="1038"/>
              </a:cxn>
              <a:cxn ang="0">
                <a:pos x="291" y="1102"/>
              </a:cxn>
              <a:cxn ang="0">
                <a:pos x="245" y="1148"/>
              </a:cxn>
              <a:cxn ang="0">
                <a:pos x="318" y="1249"/>
              </a:cxn>
              <a:cxn ang="0">
                <a:pos x="382" y="1066"/>
              </a:cxn>
              <a:cxn ang="0">
                <a:pos x="464" y="1185"/>
              </a:cxn>
              <a:cxn ang="0">
                <a:pos x="492" y="1285"/>
              </a:cxn>
              <a:cxn ang="0">
                <a:pos x="483" y="1066"/>
              </a:cxn>
              <a:cxn ang="0">
                <a:pos x="565" y="1075"/>
              </a:cxn>
              <a:cxn ang="0">
                <a:pos x="620" y="1212"/>
              </a:cxn>
              <a:cxn ang="0">
                <a:pos x="666" y="1276"/>
              </a:cxn>
              <a:cxn ang="0">
                <a:pos x="656" y="1038"/>
              </a:cxn>
              <a:cxn ang="0">
                <a:pos x="583" y="947"/>
              </a:cxn>
              <a:cxn ang="0">
                <a:pos x="428" y="892"/>
              </a:cxn>
              <a:cxn ang="0">
                <a:pos x="419" y="334"/>
              </a:cxn>
              <a:cxn ang="0">
                <a:pos x="428" y="307"/>
              </a:cxn>
              <a:cxn ang="0">
                <a:pos x="565" y="225"/>
              </a:cxn>
              <a:cxn ang="0">
                <a:pos x="656" y="188"/>
              </a:cxn>
              <a:cxn ang="0">
                <a:pos x="739" y="234"/>
              </a:cxn>
              <a:cxn ang="0">
                <a:pos x="794" y="252"/>
              </a:cxn>
              <a:cxn ang="0">
                <a:pos x="730" y="188"/>
              </a:cxn>
              <a:cxn ang="0">
                <a:pos x="693" y="151"/>
              </a:cxn>
              <a:cxn ang="0">
                <a:pos x="638" y="133"/>
              </a:cxn>
              <a:cxn ang="0">
                <a:pos x="592" y="142"/>
              </a:cxn>
              <a:cxn ang="0">
                <a:pos x="492" y="215"/>
              </a:cxn>
              <a:cxn ang="0">
                <a:pos x="474" y="234"/>
              </a:cxn>
              <a:cxn ang="0">
                <a:pos x="419" y="252"/>
              </a:cxn>
              <a:cxn ang="0">
                <a:pos x="474" y="51"/>
              </a:cxn>
              <a:cxn ang="0">
                <a:pos x="492" y="23"/>
              </a:cxn>
              <a:cxn ang="0">
                <a:pos x="391" y="23"/>
              </a:cxn>
              <a:cxn ang="0">
                <a:pos x="382" y="142"/>
              </a:cxn>
              <a:cxn ang="0">
                <a:pos x="364" y="161"/>
              </a:cxn>
              <a:cxn ang="0">
                <a:pos x="346" y="133"/>
              </a:cxn>
              <a:cxn ang="0">
                <a:pos x="272" y="42"/>
              </a:cxn>
              <a:cxn ang="0">
                <a:pos x="282" y="161"/>
              </a:cxn>
              <a:cxn ang="0">
                <a:pos x="309" y="170"/>
              </a:cxn>
              <a:cxn ang="0">
                <a:pos x="336" y="188"/>
              </a:cxn>
              <a:cxn ang="0">
                <a:pos x="336" y="252"/>
              </a:cxn>
              <a:cxn ang="0">
                <a:pos x="208" y="243"/>
              </a:cxn>
              <a:cxn ang="0">
                <a:pos x="154" y="206"/>
              </a:cxn>
              <a:cxn ang="0">
                <a:pos x="126" y="51"/>
              </a:cxn>
              <a:cxn ang="0">
                <a:pos x="99" y="33"/>
              </a:cxn>
              <a:cxn ang="0">
                <a:pos x="144" y="234"/>
              </a:cxn>
              <a:cxn ang="0">
                <a:pos x="163" y="252"/>
              </a:cxn>
              <a:cxn ang="0">
                <a:pos x="218" y="270"/>
              </a:cxn>
              <a:cxn ang="0">
                <a:pos x="327" y="298"/>
              </a:cxn>
            </a:cxnLst>
            <a:rect l="0" t="0" r="r" b="b"/>
            <a:pathLst>
              <a:path w="794" h="1294">
                <a:moveTo>
                  <a:pt x="327" y="298"/>
                </a:moveTo>
                <a:cubicBezTo>
                  <a:pt x="325" y="472"/>
                  <a:pt x="489" y="942"/>
                  <a:pt x="208" y="993"/>
                </a:cubicBezTo>
                <a:cubicBezTo>
                  <a:pt x="176" y="1014"/>
                  <a:pt x="156" y="1035"/>
                  <a:pt x="135" y="1066"/>
                </a:cubicBezTo>
                <a:cubicBezTo>
                  <a:pt x="118" y="1119"/>
                  <a:pt x="118" y="1165"/>
                  <a:pt x="62" y="1185"/>
                </a:cubicBezTo>
                <a:cubicBezTo>
                  <a:pt x="56" y="1194"/>
                  <a:pt x="53" y="1205"/>
                  <a:pt x="44" y="1212"/>
                </a:cubicBezTo>
                <a:cubicBezTo>
                  <a:pt x="17" y="1233"/>
                  <a:pt x="0" y="1206"/>
                  <a:pt x="35" y="1239"/>
                </a:cubicBezTo>
                <a:cubicBezTo>
                  <a:pt x="65" y="1236"/>
                  <a:pt x="100" y="1245"/>
                  <a:pt x="126" y="1230"/>
                </a:cubicBezTo>
                <a:cubicBezTo>
                  <a:pt x="143" y="1220"/>
                  <a:pt x="130" y="1188"/>
                  <a:pt x="144" y="1175"/>
                </a:cubicBezTo>
                <a:cubicBezTo>
                  <a:pt x="150" y="1169"/>
                  <a:pt x="157" y="1163"/>
                  <a:pt x="163" y="1157"/>
                </a:cubicBezTo>
                <a:cubicBezTo>
                  <a:pt x="188" y="1083"/>
                  <a:pt x="150" y="1171"/>
                  <a:pt x="199" y="1121"/>
                </a:cubicBezTo>
                <a:cubicBezTo>
                  <a:pt x="246" y="1072"/>
                  <a:pt x="163" y="1107"/>
                  <a:pt x="236" y="1084"/>
                </a:cubicBezTo>
                <a:cubicBezTo>
                  <a:pt x="263" y="1066"/>
                  <a:pt x="278" y="1048"/>
                  <a:pt x="309" y="1038"/>
                </a:cubicBezTo>
                <a:cubicBezTo>
                  <a:pt x="308" y="1041"/>
                  <a:pt x="296" y="1095"/>
                  <a:pt x="291" y="1102"/>
                </a:cubicBezTo>
                <a:cubicBezTo>
                  <a:pt x="278" y="1119"/>
                  <a:pt x="245" y="1148"/>
                  <a:pt x="245" y="1148"/>
                </a:cubicBezTo>
                <a:cubicBezTo>
                  <a:pt x="256" y="1294"/>
                  <a:pt x="227" y="1272"/>
                  <a:pt x="318" y="1249"/>
                </a:cubicBezTo>
                <a:cubicBezTo>
                  <a:pt x="376" y="1188"/>
                  <a:pt x="308" y="1116"/>
                  <a:pt x="382" y="1066"/>
                </a:cubicBezTo>
                <a:cubicBezTo>
                  <a:pt x="396" y="1108"/>
                  <a:pt x="439" y="1147"/>
                  <a:pt x="464" y="1185"/>
                </a:cubicBezTo>
                <a:cubicBezTo>
                  <a:pt x="481" y="1211"/>
                  <a:pt x="486" y="1256"/>
                  <a:pt x="492" y="1285"/>
                </a:cubicBezTo>
                <a:cubicBezTo>
                  <a:pt x="574" y="1258"/>
                  <a:pt x="520" y="1122"/>
                  <a:pt x="483" y="1066"/>
                </a:cubicBezTo>
                <a:cubicBezTo>
                  <a:pt x="516" y="1031"/>
                  <a:pt x="531" y="1052"/>
                  <a:pt x="565" y="1075"/>
                </a:cubicBezTo>
                <a:cubicBezTo>
                  <a:pt x="593" y="1116"/>
                  <a:pt x="604" y="1165"/>
                  <a:pt x="620" y="1212"/>
                </a:cubicBezTo>
                <a:cubicBezTo>
                  <a:pt x="633" y="1252"/>
                  <a:pt x="626" y="1263"/>
                  <a:pt x="666" y="1276"/>
                </a:cubicBezTo>
                <a:cubicBezTo>
                  <a:pt x="693" y="1194"/>
                  <a:pt x="685" y="1122"/>
                  <a:pt x="656" y="1038"/>
                </a:cubicBezTo>
                <a:cubicBezTo>
                  <a:pt x="642" y="996"/>
                  <a:pt x="628" y="961"/>
                  <a:pt x="583" y="947"/>
                </a:cubicBezTo>
                <a:cubicBezTo>
                  <a:pt x="537" y="899"/>
                  <a:pt x="491" y="900"/>
                  <a:pt x="428" y="892"/>
                </a:cubicBezTo>
                <a:cubicBezTo>
                  <a:pt x="385" y="763"/>
                  <a:pt x="414" y="435"/>
                  <a:pt x="419" y="334"/>
                </a:cubicBezTo>
                <a:cubicBezTo>
                  <a:pt x="419" y="325"/>
                  <a:pt x="422" y="314"/>
                  <a:pt x="428" y="307"/>
                </a:cubicBezTo>
                <a:cubicBezTo>
                  <a:pt x="459" y="268"/>
                  <a:pt x="521" y="244"/>
                  <a:pt x="565" y="225"/>
                </a:cubicBezTo>
                <a:cubicBezTo>
                  <a:pt x="595" y="212"/>
                  <a:pt x="656" y="188"/>
                  <a:pt x="656" y="188"/>
                </a:cubicBezTo>
                <a:cubicBezTo>
                  <a:pt x="705" y="204"/>
                  <a:pt x="676" y="192"/>
                  <a:pt x="739" y="234"/>
                </a:cubicBezTo>
                <a:cubicBezTo>
                  <a:pt x="755" y="245"/>
                  <a:pt x="794" y="252"/>
                  <a:pt x="794" y="252"/>
                </a:cubicBezTo>
                <a:cubicBezTo>
                  <a:pt x="782" y="207"/>
                  <a:pt x="773" y="202"/>
                  <a:pt x="730" y="188"/>
                </a:cubicBezTo>
                <a:cubicBezTo>
                  <a:pt x="717" y="176"/>
                  <a:pt x="709" y="159"/>
                  <a:pt x="693" y="151"/>
                </a:cubicBezTo>
                <a:cubicBezTo>
                  <a:pt x="676" y="142"/>
                  <a:pt x="638" y="133"/>
                  <a:pt x="638" y="133"/>
                </a:cubicBezTo>
                <a:cubicBezTo>
                  <a:pt x="623" y="136"/>
                  <a:pt x="607" y="136"/>
                  <a:pt x="592" y="142"/>
                </a:cubicBezTo>
                <a:cubicBezTo>
                  <a:pt x="551" y="158"/>
                  <a:pt x="535" y="201"/>
                  <a:pt x="492" y="215"/>
                </a:cubicBezTo>
                <a:cubicBezTo>
                  <a:pt x="486" y="221"/>
                  <a:pt x="482" y="230"/>
                  <a:pt x="474" y="234"/>
                </a:cubicBezTo>
                <a:cubicBezTo>
                  <a:pt x="457" y="243"/>
                  <a:pt x="419" y="252"/>
                  <a:pt x="419" y="252"/>
                </a:cubicBezTo>
                <a:cubicBezTo>
                  <a:pt x="398" y="188"/>
                  <a:pt x="399" y="75"/>
                  <a:pt x="474" y="51"/>
                </a:cubicBezTo>
                <a:cubicBezTo>
                  <a:pt x="480" y="42"/>
                  <a:pt x="501" y="30"/>
                  <a:pt x="492" y="23"/>
                </a:cubicBezTo>
                <a:cubicBezTo>
                  <a:pt x="464" y="0"/>
                  <a:pt x="420" y="16"/>
                  <a:pt x="391" y="23"/>
                </a:cubicBezTo>
                <a:cubicBezTo>
                  <a:pt x="339" y="60"/>
                  <a:pt x="365" y="90"/>
                  <a:pt x="382" y="142"/>
                </a:cubicBezTo>
                <a:cubicBezTo>
                  <a:pt x="376" y="148"/>
                  <a:pt x="372" y="163"/>
                  <a:pt x="364" y="161"/>
                </a:cubicBezTo>
                <a:cubicBezTo>
                  <a:pt x="353" y="158"/>
                  <a:pt x="353" y="142"/>
                  <a:pt x="346" y="133"/>
                </a:cubicBezTo>
                <a:cubicBezTo>
                  <a:pt x="321" y="103"/>
                  <a:pt x="301" y="69"/>
                  <a:pt x="272" y="42"/>
                </a:cubicBezTo>
                <a:cubicBezTo>
                  <a:pt x="260" y="80"/>
                  <a:pt x="234" y="132"/>
                  <a:pt x="282" y="161"/>
                </a:cubicBezTo>
                <a:cubicBezTo>
                  <a:pt x="290" y="166"/>
                  <a:pt x="301" y="166"/>
                  <a:pt x="309" y="170"/>
                </a:cubicBezTo>
                <a:cubicBezTo>
                  <a:pt x="319" y="175"/>
                  <a:pt x="327" y="182"/>
                  <a:pt x="336" y="188"/>
                </a:cubicBezTo>
                <a:cubicBezTo>
                  <a:pt x="356" y="241"/>
                  <a:pt x="386" y="220"/>
                  <a:pt x="336" y="252"/>
                </a:cubicBezTo>
                <a:cubicBezTo>
                  <a:pt x="293" y="249"/>
                  <a:pt x="249" y="253"/>
                  <a:pt x="208" y="243"/>
                </a:cubicBezTo>
                <a:cubicBezTo>
                  <a:pt x="187" y="238"/>
                  <a:pt x="154" y="206"/>
                  <a:pt x="154" y="206"/>
                </a:cubicBezTo>
                <a:cubicBezTo>
                  <a:pt x="135" y="156"/>
                  <a:pt x="143" y="99"/>
                  <a:pt x="126" y="51"/>
                </a:cubicBezTo>
                <a:cubicBezTo>
                  <a:pt x="122" y="41"/>
                  <a:pt x="108" y="39"/>
                  <a:pt x="99" y="33"/>
                </a:cubicBezTo>
                <a:cubicBezTo>
                  <a:pt x="40" y="89"/>
                  <a:pt x="67" y="208"/>
                  <a:pt x="144" y="234"/>
                </a:cubicBezTo>
                <a:cubicBezTo>
                  <a:pt x="150" y="240"/>
                  <a:pt x="155" y="248"/>
                  <a:pt x="163" y="252"/>
                </a:cubicBezTo>
                <a:cubicBezTo>
                  <a:pt x="180" y="260"/>
                  <a:pt x="218" y="270"/>
                  <a:pt x="218" y="270"/>
                </a:cubicBezTo>
                <a:cubicBezTo>
                  <a:pt x="230" y="278"/>
                  <a:pt x="360" y="364"/>
                  <a:pt x="327" y="298"/>
                </a:cubicBezTo>
                <a:close/>
              </a:path>
            </a:pathLst>
          </a:custGeom>
          <a:solidFill>
            <a:srgbClr val="996633"/>
          </a:solidFill>
          <a:ln w="9525">
            <a:solidFill>
              <a:schemeClr val="tx1"/>
            </a:solidFill>
            <a:round/>
            <a:headEnd/>
            <a:tailEnd/>
          </a:ln>
          <a:effectLst/>
        </p:spPr>
        <p:txBody>
          <a:bodyPr/>
          <a:lstStyle/>
          <a:p>
            <a:endParaRPr lang="en-PH"/>
          </a:p>
        </p:txBody>
      </p:sp>
      <p:grpSp>
        <p:nvGrpSpPr>
          <p:cNvPr id="3" name="Group 130"/>
          <p:cNvGrpSpPr>
            <a:grpSpLocks/>
          </p:cNvGrpSpPr>
          <p:nvPr/>
        </p:nvGrpSpPr>
        <p:grpSpPr bwMode="auto">
          <a:xfrm rot="218643">
            <a:off x="2289175" y="4533900"/>
            <a:ext cx="492125" cy="203200"/>
            <a:chOff x="1622" y="4281"/>
            <a:chExt cx="634" cy="530"/>
          </a:xfrm>
        </p:grpSpPr>
        <p:grpSp>
          <p:nvGrpSpPr>
            <p:cNvPr id="4" name="Group 131"/>
            <p:cNvGrpSpPr>
              <a:grpSpLocks/>
            </p:cNvGrpSpPr>
            <p:nvPr/>
          </p:nvGrpSpPr>
          <p:grpSpPr bwMode="auto">
            <a:xfrm>
              <a:off x="1622" y="4281"/>
              <a:ext cx="634" cy="530"/>
              <a:chOff x="1533" y="4281"/>
              <a:chExt cx="634" cy="530"/>
            </a:xfrm>
          </p:grpSpPr>
          <p:sp>
            <p:nvSpPr>
              <p:cNvPr id="74" name="Freeform 132"/>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75" name="Freeform 133"/>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76" name="Freeform 134"/>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73" name="Freeform 135"/>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5" name="Group 136"/>
          <p:cNvGrpSpPr>
            <a:grpSpLocks/>
          </p:cNvGrpSpPr>
          <p:nvPr/>
        </p:nvGrpSpPr>
        <p:grpSpPr bwMode="auto">
          <a:xfrm rot="218643">
            <a:off x="2535238" y="4548188"/>
            <a:ext cx="450850" cy="203200"/>
            <a:chOff x="1622" y="4281"/>
            <a:chExt cx="634" cy="530"/>
          </a:xfrm>
        </p:grpSpPr>
        <p:grpSp>
          <p:nvGrpSpPr>
            <p:cNvPr id="6" name="Group 137"/>
            <p:cNvGrpSpPr>
              <a:grpSpLocks/>
            </p:cNvGrpSpPr>
            <p:nvPr/>
          </p:nvGrpSpPr>
          <p:grpSpPr bwMode="auto">
            <a:xfrm>
              <a:off x="1622" y="4281"/>
              <a:ext cx="634" cy="530"/>
              <a:chOff x="1533" y="4281"/>
              <a:chExt cx="634" cy="530"/>
            </a:xfrm>
          </p:grpSpPr>
          <p:sp>
            <p:nvSpPr>
              <p:cNvPr id="80" name="Freeform 138"/>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81" name="Freeform 139"/>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82" name="Freeform 140"/>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79" name="Freeform 141"/>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7" name="Group 142"/>
          <p:cNvGrpSpPr>
            <a:grpSpLocks/>
          </p:cNvGrpSpPr>
          <p:nvPr/>
        </p:nvGrpSpPr>
        <p:grpSpPr bwMode="auto">
          <a:xfrm rot="218643">
            <a:off x="2819400" y="4705350"/>
            <a:ext cx="492125" cy="203200"/>
            <a:chOff x="1622" y="4281"/>
            <a:chExt cx="634" cy="530"/>
          </a:xfrm>
        </p:grpSpPr>
        <p:grpSp>
          <p:nvGrpSpPr>
            <p:cNvPr id="8" name="Group 143"/>
            <p:cNvGrpSpPr>
              <a:grpSpLocks/>
            </p:cNvGrpSpPr>
            <p:nvPr/>
          </p:nvGrpSpPr>
          <p:grpSpPr bwMode="auto">
            <a:xfrm>
              <a:off x="1622" y="4281"/>
              <a:ext cx="634" cy="530"/>
              <a:chOff x="1533" y="4281"/>
              <a:chExt cx="634" cy="530"/>
            </a:xfrm>
          </p:grpSpPr>
          <p:sp>
            <p:nvSpPr>
              <p:cNvPr id="86" name="Freeform 144"/>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87" name="Freeform 145"/>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88" name="Freeform 146"/>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85" name="Freeform 147"/>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9" name="Group 148"/>
          <p:cNvGrpSpPr>
            <a:grpSpLocks/>
          </p:cNvGrpSpPr>
          <p:nvPr/>
        </p:nvGrpSpPr>
        <p:grpSpPr bwMode="auto">
          <a:xfrm rot="218643">
            <a:off x="2680199" y="4739654"/>
            <a:ext cx="493712" cy="431020"/>
            <a:chOff x="1622" y="4281"/>
            <a:chExt cx="634" cy="530"/>
          </a:xfrm>
          <a:solidFill>
            <a:srgbClr val="00B050"/>
          </a:solidFill>
        </p:grpSpPr>
        <p:grpSp>
          <p:nvGrpSpPr>
            <p:cNvPr id="10" name="Group 149"/>
            <p:cNvGrpSpPr>
              <a:grpSpLocks/>
            </p:cNvGrpSpPr>
            <p:nvPr/>
          </p:nvGrpSpPr>
          <p:grpSpPr bwMode="auto">
            <a:xfrm>
              <a:off x="1622" y="4281"/>
              <a:ext cx="634" cy="530"/>
              <a:chOff x="1533" y="4281"/>
              <a:chExt cx="634" cy="530"/>
            </a:xfrm>
            <a:grpFill/>
          </p:grpSpPr>
          <p:sp>
            <p:nvSpPr>
              <p:cNvPr id="92" name="Freeform 150"/>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grpFill/>
              <a:ln w="9525">
                <a:solidFill>
                  <a:schemeClr val="tx1"/>
                </a:solidFill>
                <a:round/>
                <a:headEnd/>
                <a:tailEnd/>
              </a:ln>
              <a:effectLst/>
            </p:spPr>
            <p:txBody>
              <a:bodyPr/>
              <a:lstStyle/>
              <a:p>
                <a:endParaRPr lang="en-PH"/>
              </a:p>
            </p:txBody>
          </p:sp>
          <p:sp>
            <p:nvSpPr>
              <p:cNvPr id="93" name="Freeform 151"/>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grpFill/>
              <a:ln w="9525">
                <a:solidFill>
                  <a:schemeClr val="tx1"/>
                </a:solidFill>
                <a:round/>
                <a:headEnd/>
                <a:tailEnd/>
              </a:ln>
              <a:effectLst/>
            </p:spPr>
            <p:txBody>
              <a:bodyPr/>
              <a:lstStyle/>
              <a:p>
                <a:endParaRPr lang="en-PH"/>
              </a:p>
            </p:txBody>
          </p:sp>
          <p:sp>
            <p:nvSpPr>
              <p:cNvPr id="94" name="Freeform 152"/>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grpFill/>
              <a:ln w="9525">
                <a:solidFill>
                  <a:schemeClr val="tx1"/>
                </a:solidFill>
                <a:round/>
                <a:headEnd/>
                <a:tailEnd/>
              </a:ln>
              <a:effectLst/>
            </p:spPr>
            <p:txBody>
              <a:bodyPr/>
              <a:lstStyle/>
              <a:p>
                <a:endParaRPr lang="en-PH"/>
              </a:p>
            </p:txBody>
          </p:sp>
        </p:grpSp>
        <p:sp>
          <p:nvSpPr>
            <p:cNvPr id="91" name="Freeform 153"/>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grpFill/>
            <a:ln w="9525">
              <a:solidFill>
                <a:schemeClr val="tx1"/>
              </a:solidFill>
              <a:round/>
              <a:headEnd/>
              <a:tailEnd/>
            </a:ln>
            <a:effectLst/>
          </p:spPr>
          <p:txBody>
            <a:bodyPr/>
            <a:lstStyle/>
            <a:p>
              <a:endParaRPr lang="en-PH"/>
            </a:p>
          </p:txBody>
        </p:sp>
      </p:grpSp>
      <p:grpSp>
        <p:nvGrpSpPr>
          <p:cNvPr id="11" name="Group 154"/>
          <p:cNvGrpSpPr>
            <a:grpSpLocks/>
          </p:cNvGrpSpPr>
          <p:nvPr/>
        </p:nvGrpSpPr>
        <p:grpSpPr bwMode="auto">
          <a:xfrm rot="218643">
            <a:off x="2291960" y="4663633"/>
            <a:ext cx="492125" cy="203200"/>
            <a:chOff x="1622" y="4281"/>
            <a:chExt cx="634" cy="530"/>
          </a:xfrm>
        </p:grpSpPr>
        <p:grpSp>
          <p:nvGrpSpPr>
            <p:cNvPr id="12" name="Group 155"/>
            <p:cNvGrpSpPr>
              <a:grpSpLocks/>
            </p:cNvGrpSpPr>
            <p:nvPr/>
          </p:nvGrpSpPr>
          <p:grpSpPr bwMode="auto">
            <a:xfrm>
              <a:off x="1622" y="4281"/>
              <a:ext cx="634" cy="530"/>
              <a:chOff x="1533" y="4281"/>
              <a:chExt cx="634" cy="530"/>
            </a:xfrm>
          </p:grpSpPr>
          <p:sp>
            <p:nvSpPr>
              <p:cNvPr id="98" name="Freeform 156"/>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99" name="Freeform 157"/>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100" name="Freeform 158"/>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97" name="Freeform 159"/>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13" name="Group 160"/>
          <p:cNvGrpSpPr>
            <a:grpSpLocks/>
          </p:cNvGrpSpPr>
          <p:nvPr/>
        </p:nvGrpSpPr>
        <p:grpSpPr bwMode="auto">
          <a:xfrm rot="313274">
            <a:off x="4724400" y="5307013"/>
            <a:ext cx="838200" cy="304800"/>
            <a:chOff x="2642" y="4406"/>
            <a:chExt cx="973" cy="403"/>
          </a:xfrm>
        </p:grpSpPr>
        <p:sp>
          <p:nvSpPr>
            <p:cNvPr id="102" name="Freeform 161" descr="80%"/>
            <p:cNvSpPr>
              <a:spLocks/>
            </p:cNvSpPr>
            <p:nvPr/>
          </p:nvSpPr>
          <p:spPr bwMode="auto">
            <a:xfrm>
              <a:off x="3136" y="4406"/>
              <a:ext cx="479" cy="289"/>
            </a:xfrm>
            <a:custGeom>
              <a:avLst/>
              <a:gdLst/>
              <a:ahLst/>
              <a:cxnLst>
                <a:cxn ang="0">
                  <a:pos x="119" y="193"/>
                </a:cxn>
                <a:cxn ang="0">
                  <a:pos x="110" y="138"/>
                </a:cxn>
                <a:cxn ang="0">
                  <a:pos x="0" y="101"/>
                </a:cxn>
                <a:cxn ang="0">
                  <a:pos x="110" y="83"/>
                </a:cxn>
                <a:cxn ang="0">
                  <a:pos x="128" y="28"/>
                </a:cxn>
                <a:cxn ang="0">
                  <a:pos x="101" y="19"/>
                </a:cxn>
                <a:cxn ang="0">
                  <a:pos x="174" y="47"/>
                </a:cxn>
                <a:cxn ang="0">
                  <a:pos x="229" y="28"/>
                </a:cxn>
                <a:cxn ang="0">
                  <a:pos x="238" y="56"/>
                </a:cxn>
                <a:cxn ang="0">
                  <a:pos x="201" y="129"/>
                </a:cxn>
                <a:cxn ang="0">
                  <a:pos x="219" y="101"/>
                </a:cxn>
                <a:cxn ang="0">
                  <a:pos x="247" y="92"/>
                </a:cxn>
                <a:cxn ang="0">
                  <a:pos x="283" y="101"/>
                </a:cxn>
                <a:cxn ang="0">
                  <a:pos x="265" y="120"/>
                </a:cxn>
                <a:cxn ang="0">
                  <a:pos x="238" y="129"/>
                </a:cxn>
                <a:cxn ang="0">
                  <a:pos x="293" y="165"/>
                </a:cxn>
                <a:cxn ang="0">
                  <a:pos x="302" y="193"/>
                </a:cxn>
                <a:cxn ang="0">
                  <a:pos x="329" y="211"/>
                </a:cxn>
                <a:cxn ang="0">
                  <a:pos x="320" y="138"/>
                </a:cxn>
                <a:cxn ang="0">
                  <a:pos x="265" y="120"/>
                </a:cxn>
                <a:cxn ang="0">
                  <a:pos x="274" y="92"/>
                </a:cxn>
                <a:cxn ang="0">
                  <a:pos x="347" y="120"/>
                </a:cxn>
                <a:cxn ang="0">
                  <a:pos x="366" y="101"/>
                </a:cxn>
                <a:cxn ang="0">
                  <a:pos x="375" y="65"/>
                </a:cxn>
                <a:cxn ang="0">
                  <a:pos x="393" y="120"/>
                </a:cxn>
                <a:cxn ang="0">
                  <a:pos x="466" y="138"/>
                </a:cxn>
                <a:cxn ang="0">
                  <a:pos x="475" y="165"/>
                </a:cxn>
                <a:cxn ang="0">
                  <a:pos x="448" y="175"/>
                </a:cxn>
                <a:cxn ang="0">
                  <a:pos x="393" y="184"/>
                </a:cxn>
                <a:cxn ang="0">
                  <a:pos x="402" y="229"/>
                </a:cxn>
                <a:cxn ang="0">
                  <a:pos x="411" y="257"/>
                </a:cxn>
                <a:cxn ang="0">
                  <a:pos x="357" y="284"/>
                </a:cxn>
                <a:cxn ang="0">
                  <a:pos x="265" y="275"/>
                </a:cxn>
                <a:cxn ang="0">
                  <a:pos x="155" y="202"/>
                </a:cxn>
                <a:cxn ang="0">
                  <a:pos x="119" y="193"/>
                </a:cxn>
              </a:cxnLst>
              <a:rect l="0" t="0" r="r" b="b"/>
              <a:pathLst>
                <a:path w="479" h="289">
                  <a:moveTo>
                    <a:pt x="119" y="193"/>
                  </a:moveTo>
                  <a:cubicBezTo>
                    <a:pt x="116" y="175"/>
                    <a:pt x="117" y="155"/>
                    <a:pt x="110" y="138"/>
                  </a:cubicBezTo>
                  <a:cubicBezTo>
                    <a:pt x="97" y="105"/>
                    <a:pt x="19" y="104"/>
                    <a:pt x="0" y="101"/>
                  </a:cubicBezTo>
                  <a:cubicBezTo>
                    <a:pt x="20" y="41"/>
                    <a:pt x="64" y="68"/>
                    <a:pt x="110" y="83"/>
                  </a:cubicBezTo>
                  <a:cubicBezTo>
                    <a:pt x="136" y="164"/>
                    <a:pt x="139" y="51"/>
                    <a:pt x="128" y="28"/>
                  </a:cubicBezTo>
                  <a:cubicBezTo>
                    <a:pt x="124" y="19"/>
                    <a:pt x="110" y="22"/>
                    <a:pt x="101" y="19"/>
                  </a:cubicBezTo>
                  <a:cubicBezTo>
                    <a:pt x="144" y="5"/>
                    <a:pt x="159" y="0"/>
                    <a:pt x="174" y="47"/>
                  </a:cubicBezTo>
                  <a:cubicBezTo>
                    <a:pt x="176" y="46"/>
                    <a:pt x="227" y="27"/>
                    <a:pt x="229" y="28"/>
                  </a:cubicBezTo>
                  <a:cubicBezTo>
                    <a:pt x="238" y="32"/>
                    <a:pt x="235" y="47"/>
                    <a:pt x="238" y="56"/>
                  </a:cubicBezTo>
                  <a:cubicBezTo>
                    <a:pt x="205" y="87"/>
                    <a:pt x="222" y="66"/>
                    <a:pt x="201" y="129"/>
                  </a:cubicBezTo>
                  <a:cubicBezTo>
                    <a:pt x="198" y="140"/>
                    <a:pt x="210" y="108"/>
                    <a:pt x="219" y="101"/>
                  </a:cubicBezTo>
                  <a:cubicBezTo>
                    <a:pt x="227" y="95"/>
                    <a:pt x="238" y="95"/>
                    <a:pt x="247" y="92"/>
                  </a:cubicBezTo>
                  <a:cubicBezTo>
                    <a:pt x="259" y="95"/>
                    <a:pt x="276" y="91"/>
                    <a:pt x="283" y="101"/>
                  </a:cubicBezTo>
                  <a:cubicBezTo>
                    <a:pt x="288" y="108"/>
                    <a:pt x="272" y="115"/>
                    <a:pt x="265" y="120"/>
                  </a:cubicBezTo>
                  <a:cubicBezTo>
                    <a:pt x="257" y="125"/>
                    <a:pt x="247" y="126"/>
                    <a:pt x="238" y="129"/>
                  </a:cubicBezTo>
                  <a:cubicBezTo>
                    <a:pt x="219" y="187"/>
                    <a:pt x="227" y="132"/>
                    <a:pt x="293" y="165"/>
                  </a:cubicBezTo>
                  <a:cubicBezTo>
                    <a:pt x="302" y="169"/>
                    <a:pt x="296" y="185"/>
                    <a:pt x="302" y="193"/>
                  </a:cubicBezTo>
                  <a:cubicBezTo>
                    <a:pt x="309" y="202"/>
                    <a:pt x="320" y="205"/>
                    <a:pt x="329" y="211"/>
                  </a:cubicBezTo>
                  <a:cubicBezTo>
                    <a:pt x="338" y="184"/>
                    <a:pt x="351" y="165"/>
                    <a:pt x="320" y="138"/>
                  </a:cubicBezTo>
                  <a:cubicBezTo>
                    <a:pt x="305" y="125"/>
                    <a:pt x="265" y="120"/>
                    <a:pt x="265" y="120"/>
                  </a:cubicBezTo>
                  <a:cubicBezTo>
                    <a:pt x="268" y="111"/>
                    <a:pt x="265" y="95"/>
                    <a:pt x="274" y="92"/>
                  </a:cubicBezTo>
                  <a:cubicBezTo>
                    <a:pt x="302" y="82"/>
                    <a:pt x="328" y="107"/>
                    <a:pt x="347" y="120"/>
                  </a:cubicBezTo>
                  <a:cubicBezTo>
                    <a:pt x="353" y="114"/>
                    <a:pt x="362" y="109"/>
                    <a:pt x="366" y="101"/>
                  </a:cubicBezTo>
                  <a:cubicBezTo>
                    <a:pt x="372" y="90"/>
                    <a:pt x="365" y="58"/>
                    <a:pt x="375" y="65"/>
                  </a:cubicBezTo>
                  <a:cubicBezTo>
                    <a:pt x="391" y="76"/>
                    <a:pt x="375" y="114"/>
                    <a:pt x="393" y="120"/>
                  </a:cubicBezTo>
                  <a:cubicBezTo>
                    <a:pt x="436" y="134"/>
                    <a:pt x="411" y="127"/>
                    <a:pt x="466" y="138"/>
                  </a:cubicBezTo>
                  <a:cubicBezTo>
                    <a:pt x="469" y="147"/>
                    <a:pt x="479" y="156"/>
                    <a:pt x="475" y="165"/>
                  </a:cubicBezTo>
                  <a:cubicBezTo>
                    <a:pt x="471" y="174"/>
                    <a:pt x="457" y="173"/>
                    <a:pt x="448" y="175"/>
                  </a:cubicBezTo>
                  <a:cubicBezTo>
                    <a:pt x="430" y="179"/>
                    <a:pt x="411" y="181"/>
                    <a:pt x="393" y="184"/>
                  </a:cubicBezTo>
                  <a:cubicBezTo>
                    <a:pt x="396" y="199"/>
                    <a:pt x="398" y="214"/>
                    <a:pt x="402" y="229"/>
                  </a:cubicBezTo>
                  <a:cubicBezTo>
                    <a:pt x="404" y="239"/>
                    <a:pt x="415" y="248"/>
                    <a:pt x="411" y="257"/>
                  </a:cubicBezTo>
                  <a:cubicBezTo>
                    <a:pt x="406" y="270"/>
                    <a:pt x="368" y="280"/>
                    <a:pt x="357" y="284"/>
                  </a:cubicBezTo>
                  <a:cubicBezTo>
                    <a:pt x="309" y="272"/>
                    <a:pt x="308" y="289"/>
                    <a:pt x="265" y="275"/>
                  </a:cubicBezTo>
                  <a:cubicBezTo>
                    <a:pt x="214" y="198"/>
                    <a:pt x="241" y="223"/>
                    <a:pt x="155" y="202"/>
                  </a:cubicBezTo>
                  <a:cubicBezTo>
                    <a:pt x="115" y="192"/>
                    <a:pt x="141" y="193"/>
                    <a:pt x="119" y="193"/>
                  </a:cubicBezTo>
                  <a:close/>
                </a:path>
              </a:pathLst>
            </a:custGeom>
            <a:pattFill prst="pct80">
              <a:fgClr>
                <a:srgbClr val="FF3300"/>
              </a:fgClr>
              <a:bgClr>
                <a:srgbClr val="FFFFFF"/>
              </a:bgClr>
            </a:pattFill>
            <a:ln w="9525">
              <a:solidFill>
                <a:schemeClr val="tx1"/>
              </a:solidFill>
              <a:round/>
              <a:headEnd/>
              <a:tailEnd/>
            </a:ln>
            <a:effectLst/>
          </p:spPr>
          <p:txBody>
            <a:bodyPr/>
            <a:lstStyle/>
            <a:p>
              <a:endParaRPr lang="en-PH"/>
            </a:p>
          </p:txBody>
        </p:sp>
        <p:grpSp>
          <p:nvGrpSpPr>
            <p:cNvPr id="14" name="Group 162"/>
            <p:cNvGrpSpPr>
              <a:grpSpLocks/>
            </p:cNvGrpSpPr>
            <p:nvPr/>
          </p:nvGrpSpPr>
          <p:grpSpPr bwMode="auto">
            <a:xfrm>
              <a:off x="2642" y="4535"/>
              <a:ext cx="881" cy="274"/>
              <a:chOff x="2642" y="4535"/>
              <a:chExt cx="881" cy="274"/>
            </a:xfrm>
          </p:grpSpPr>
          <p:sp>
            <p:nvSpPr>
              <p:cNvPr id="104" name="Freeform 163" descr="Large confetti"/>
              <p:cNvSpPr>
                <a:spLocks/>
              </p:cNvSpPr>
              <p:nvPr/>
            </p:nvSpPr>
            <p:spPr bwMode="auto">
              <a:xfrm>
                <a:off x="2865" y="4535"/>
                <a:ext cx="430" cy="274"/>
              </a:xfrm>
              <a:custGeom>
                <a:avLst/>
                <a:gdLst/>
                <a:ahLst/>
                <a:cxnLst>
                  <a:cxn ang="0">
                    <a:pos x="15" y="274"/>
                  </a:cxn>
                  <a:cxn ang="0">
                    <a:pos x="42" y="128"/>
                  </a:cxn>
                  <a:cxn ang="0">
                    <a:pos x="88" y="91"/>
                  </a:cxn>
                  <a:cxn ang="0">
                    <a:pos x="170" y="18"/>
                  </a:cxn>
                  <a:cxn ang="0">
                    <a:pos x="381" y="55"/>
                  </a:cxn>
                  <a:cxn ang="0">
                    <a:pos x="399" y="110"/>
                  </a:cxn>
                  <a:cxn ang="0">
                    <a:pos x="408" y="137"/>
                  </a:cxn>
                  <a:cxn ang="0">
                    <a:pos x="417" y="256"/>
                  </a:cxn>
                  <a:cxn ang="0">
                    <a:pos x="79" y="256"/>
                  </a:cxn>
                  <a:cxn ang="0">
                    <a:pos x="15" y="274"/>
                  </a:cxn>
                </a:cxnLst>
                <a:rect l="0" t="0" r="r" b="b"/>
                <a:pathLst>
                  <a:path w="430" h="274">
                    <a:moveTo>
                      <a:pt x="15" y="274"/>
                    </a:moveTo>
                    <a:cubicBezTo>
                      <a:pt x="0" y="230"/>
                      <a:pt x="6" y="163"/>
                      <a:pt x="42" y="128"/>
                    </a:cubicBezTo>
                    <a:cubicBezTo>
                      <a:pt x="93" y="78"/>
                      <a:pt x="50" y="139"/>
                      <a:pt x="88" y="91"/>
                    </a:cubicBezTo>
                    <a:cubicBezTo>
                      <a:pt x="113" y="58"/>
                      <a:pt x="130" y="31"/>
                      <a:pt x="170" y="18"/>
                    </a:cubicBezTo>
                    <a:cubicBezTo>
                      <a:pt x="248" y="22"/>
                      <a:pt x="326" y="0"/>
                      <a:pt x="381" y="55"/>
                    </a:cubicBezTo>
                    <a:cubicBezTo>
                      <a:pt x="387" y="73"/>
                      <a:pt x="393" y="92"/>
                      <a:pt x="399" y="110"/>
                    </a:cubicBezTo>
                    <a:cubicBezTo>
                      <a:pt x="402" y="119"/>
                      <a:pt x="408" y="137"/>
                      <a:pt x="408" y="137"/>
                    </a:cubicBezTo>
                    <a:cubicBezTo>
                      <a:pt x="414" y="180"/>
                      <a:pt x="430" y="216"/>
                      <a:pt x="417" y="256"/>
                    </a:cubicBezTo>
                    <a:cubicBezTo>
                      <a:pt x="223" y="248"/>
                      <a:pt x="231" y="239"/>
                      <a:pt x="79" y="256"/>
                    </a:cubicBezTo>
                    <a:cubicBezTo>
                      <a:pt x="23" y="262"/>
                      <a:pt x="36" y="253"/>
                      <a:pt x="15" y="274"/>
                    </a:cubicBezTo>
                    <a:close/>
                  </a:path>
                </a:pathLst>
              </a:custGeom>
              <a:pattFill prst="lgConfetti">
                <a:fgClr>
                  <a:srgbClr val="99CC00"/>
                </a:fgClr>
                <a:bgClr>
                  <a:srgbClr val="FFFFFF"/>
                </a:bgClr>
              </a:pattFill>
              <a:ln w="9525">
                <a:solidFill>
                  <a:schemeClr val="tx1"/>
                </a:solidFill>
                <a:round/>
                <a:headEnd/>
                <a:tailEnd/>
              </a:ln>
              <a:effectLst/>
            </p:spPr>
            <p:txBody>
              <a:bodyPr/>
              <a:lstStyle/>
              <a:p>
                <a:endParaRPr lang="en-PH"/>
              </a:p>
            </p:txBody>
          </p:sp>
          <p:sp>
            <p:nvSpPr>
              <p:cNvPr id="105" name="Freeform 164"/>
              <p:cNvSpPr>
                <a:spLocks/>
              </p:cNvSpPr>
              <p:nvPr/>
            </p:nvSpPr>
            <p:spPr bwMode="auto">
              <a:xfrm>
                <a:off x="3253" y="4584"/>
                <a:ext cx="270" cy="216"/>
              </a:xfrm>
              <a:custGeom>
                <a:avLst/>
                <a:gdLst/>
                <a:ahLst/>
                <a:cxnLst>
                  <a:cxn ang="0">
                    <a:pos x="11" y="42"/>
                  </a:cxn>
                  <a:cxn ang="0">
                    <a:pos x="139" y="79"/>
                  </a:cxn>
                  <a:cxn ang="0">
                    <a:pos x="240" y="134"/>
                  </a:cxn>
                  <a:cxn ang="0">
                    <a:pos x="258" y="216"/>
                  </a:cxn>
                  <a:cxn ang="0">
                    <a:pos x="212" y="207"/>
                  </a:cxn>
                  <a:cxn ang="0">
                    <a:pos x="139" y="189"/>
                  </a:cxn>
                  <a:cxn ang="0">
                    <a:pos x="57" y="198"/>
                  </a:cxn>
                  <a:cxn ang="0">
                    <a:pos x="29" y="207"/>
                  </a:cxn>
                  <a:cxn ang="0">
                    <a:pos x="11" y="42"/>
                  </a:cxn>
                </a:cxnLst>
                <a:rect l="0" t="0" r="r" b="b"/>
                <a:pathLst>
                  <a:path w="270" h="216">
                    <a:moveTo>
                      <a:pt x="11" y="42"/>
                    </a:moveTo>
                    <a:cubicBezTo>
                      <a:pt x="75" y="0"/>
                      <a:pt x="90" y="46"/>
                      <a:pt x="139" y="79"/>
                    </a:cubicBezTo>
                    <a:cubicBezTo>
                      <a:pt x="165" y="118"/>
                      <a:pt x="196" y="120"/>
                      <a:pt x="240" y="134"/>
                    </a:cubicBezTo>
                    <a:cubicBezTo>
                      <a:pt x="262" y="166"/>
                      <a:pt x="270" y="179"/>
                      <a:pt x="258" y="216"/>
                    </a:cubicBezTo>
                    <a:cubicBezTo>
                      <a:pt x="243" y="213"/>
                      <a:pt x="227" y="210"/>
                      <a:pt x="212" y="207"/>
                    </a:cubicBezTo>
                    <a:cubicBezTo>
                      <a:pt x="188" y="201"/>
                      <a:pt x="139" y="189"/>
                      <a:pt x="139" y="189"/>
                    </a:cubicBezTo>
                    <a:cubicBezTo>
                      <a:pt x="112" y="192"/>
                      <a:pt x="84" y="194"/>
                      <a:pt x="57" y="198"/>
                    </a:cubicBezTo>
                    <a:cubicBezTo>
                      <a:pt x="47" y="200"/>
                      <a:pt x="36" y="214"/>
                      <a:pt x="29" y="207"/>
                    </a:cubicBezTo>
                    <a:cubicBezTo>
                      <a:pt x="0" y="178"/>
                      <a:pt x="11" y="56"/>
                      <a:pt x="11" y="42"/>
                    </a:cubicBezTo>
                    <a:close/>
                  </a:path>
                </a:pathLst>
              </a:custGeom>
              <a:solidFill>
                <a:srgbClr val="FFFF66"/>
              </a:solidFill>
              <a:ln w="9525">
                <a:solidFill>
                  <a:schemeClr val="tx1"/>
                </a:solidFill>
                <a:round/>
                <a:headEnd/>
                <a:tailEnd/>
              </a:ln>
              <a:effectLst/>
            </p:spPr>
            <p:txBody>
              <a:bodyPr/>
              <a:lstStyle/>
              <a:p>
                <a:endParaRPr lang="en-PH"/>
              </a:p>
            </p:txBody>
          </p:sp>
          <p:sp>
            <p:nvSpPr>
              <p:cNvPr id="106" name="Freeform 165" descr="40%"/>
              <p:cNvSpPr>
                <a:spLocks/>
              </p:cNvSpPr>
              <p:nvPr/>
            </p:nvSpPr>
            <p:spPr bwMode="auto">
              <a:xfrm>
                <a:off x="2642" y="4596"/>
                <a:ext cx="373" cy="84"/>
              </a:xfrm>
              <a:custGeom>
                <a:avLst/>
                <a:gdLst/>
                <a:ahLst/>
                <a:cxnLst>
                  <a:cxn ang="0">
                    <a:pos x="247" y="76"/>
                  </a:cxn>
                  <a:cxn ang="0">
                    <a:pos x="0" y="39"/>
                  </a:cxn>
                  <a:cxn ang="0">
                    <a:pos x="92" y="3"/>
                  </a:cxn>
                  <a:cxn ang="0">
                    <a:pos x="320" y="12"/>
                  </a:cxn>
                  <a:cxn ang="0">
                    <a:pos x="284" y="49"/>
                  </a:cxn>
                  <a:cxn ang="0">
                    <a:pos x="247" y="76"/>
                  </a:cxn>
                </a:cxnLst>
                <a:rect l="0" t="0" r="r" b="b"/>
                <a:pathLst>
                  <a:path w="373" h="84">
                    <a:moveTo>
                      <a:pt x="247" y="76"/>
                    </a:moveTo>
                    <a:cubicBezTo>
                      <a:pt x="195" y="73"/>
                      <a:pt x="45" y="84"/>
                      <a:pt x="0" y="39"/>
                    </a:cubicBezTo>
                    <a:cubicBezTo>
                      <a:pt x="24" y="16"/>
                      <a:pt x="92" y="3"/>
                      <a:pt x="92" y="3"/>
                    </a:cubicBezTo>
                    <a:cubicBezTo>
                      <a:pt x="168" y="6"/>
                      <a:pt x="245" y="0"/>
                      <a:pt x="320" y="12"/>
                    </a:cubicBezTo>
                    <a:cubicBezTo>
                      <a:pt x="373" y="21"/>
                      <a:pt x="290" y="47"/>
                      <a:pt x="284" y="49"/>
                    </a:cubicBezTo>
                    <a:cubicBezTo>
                      <a:pt x="260" y="72"/>
                      <a:pt x="273" y="63"/>
                      <a:pt x="247" y="76"/>
                    </a:cubicBezTo>
                    <a:close/>
                  </a:path>
                </a:pathLst>
              </a:custGeom>
              <a:pattFill prst="pct40">
                <a:fgClr>
                  <a:schemeClr val="hlink"/>
                </a:fgClr>
                <a:bgClr>
                  <a:srgbClr val="FFFFFF"/>
                </a:bgClr>
              </a:pattFill>
              <a:ln w="9525">
                <a:solidFill>
                  <a:schemeClr val="tx1"/>
                </a:solidFill>
                <a:round/>
                <a:headEnd/>
                <a:tailEnd/>
              </a:ln>
              <a:effectLst/>
            </p:spPr>
            <p:txBody>
              <a:bodyPr/>
              <a:lstStyle/>
              <a:p>
                <a:endParaRPr lang="en-PH"/>
              </a:p>
            </p:txBody>
          </p:sp>
          <p:sp>
            <p:nvSpPr>
              <p:cNvPr id="107" name="Freeform 166"/>
              <p:cNvSpPr>
                <a:spLocks/>
              </p:cNvSpPr>
              <p:nvPr/>
            </p:nvSpPr>
            <p:spPr bwMode="auto">
              <a:xfrm>
                <a:off x="2742" y="4673"/>
                <a:ext cx="120" cy="100"/>
              </a:xfrm>
              <a:custGeom>
                <a:avLst/>
                <a:gdLst/>
                <a:ahLst/>
                <a:cxnLst>
                  <a:cxn ang="0">
                    <a:pos x="56" y="17"/>
                  </a:cxn>
                  <a:cxn ang="0">
                    <a:pos x="56" y="72"/>
                  </a:cxn>
                  <a:cxn ang="0">
                    <a:pos x="37" y="90"/>
                  </a:cxn>
                  <a:cxn ang="0">
                    <a:pos x="10" y="100"/>
                  </a:cxn>
                  <a:cxn ang="0">
                    <a:pos x="120" y="90"/>
                  </a:cxn>
                  <a:cxn ang="0">
                    <a:pos x="92" y="26"/>
                  </a:cxn>
                  <a:cxn ang="0">
                    <a:pos x="56" y="17"/>
                  </a:cxn>
                </a:cxnLst>
                <a:rect l="0" t="0" r="r" b="b"/>
                <a:pathLst>
                  <a:path w="120" h="100">
                    <a:moveTo>
                      <a:pt x="56" y="17"/>
                    </a:moveTo>
                    <a:cubicBezTo>
                      <a:pt x="64" y="43"/>
                      <a:pt x="72" y="47"/>
                      <a:pt x="56" y="72"/>
                    </a:cubicBezTo>
                    <a:cubicBezTo>
                      <a:pt x="51" y="79"/>
                      <a:pt x="44" y="85"/>
                      <a:pt x="37" y="90"/>
                    </a:cubicBezTo>
                    <a:cubicBezTo>
                      <a:pt x="29" y="95"/>
                      <a:pt x="0" y="100"/>
                      <a:pt x="10" y="100"/>
                    </a:cubicBezTo>
                    <a:cubicBezTo>
                      <a:pt x="47" y="100"/>
                      <a:pt x="83" y="93"/>
                      <a:pt x="120" y="90"/>
                    </a:cubicBezTo>
                    <a:cubicBezTo>
                      <a:pt x="76" y="76"/>
                      <a:pt x="78" y="68"/>
                      <a:pt x="92" y="26"/>
                    </a:cubicBezTo>
                    <a:cubicBezTo>
                      <a:pt x="61" y="6"/>
                      <a:pt x="73" y="0"/>
                      <a:pt x="56" y="17"/>
                    </a:cubicBezTo>
                    <a:close/>
                  </a:path>
                </a:pathLst>
              </a:custGeom>
              <a:solidFill>
                <a:schemeClr val="hlink"/>
              </a:solidFill>
              <a:ln w="9525">
                <a:solidFill>
                  <a:schemeClr val="tx1"/>
                </a:solidFill>
                <a:round/>
                <a:headEnd/>
                <a:tailEnd/>
              </a:ln>
              <a:effectLst/>
            </p:spPr>
            <p:txBody>
              <a:bodyPr/>
              <a:lstStyle/>
              <a:p>
                <a:endParaRPr lang="en-PH"/>
              </a:p>
            </p:txBody>
          </p:sp>
        </p:grpSp>
      </p:grpSp>
      <p:grpSp>
        <p:nvGrpSpPr>
          <p:cNvPr id="15" name="Group 167"/>
          <p:cNvGrpSpPr>
            <a:grpSpLocks/>
          </p:cNvGrpSpPr>
          <p:nvPr/>
        </p:nvGrpSpPr>
        <p:grpSpPr bwMode="auto">
          <a:xfrm rot="2949373">
            <a:off x="5357813" y="5695950"/>
            <a:ext cx="914400" cy="228600"/>
            <a:chOff x="2642" y="4406"/>
            <a:chExt cx="973" cy="403"/>
          </a:xfrm>
        </p:grpSpPr>
        <p:sp>
          <p:nvSpPr>
            <p:cNvPr id="109" name="Freeform 168" descr="80%"/>
            <p:cNvSpPr>
              <a:spLocks/>
            </p:cNvSpPr>
            <p:nvPr/>
          </p:nvSpPr>
          <p:spPr bwMode="auto">
            <a:xfrm>
              <a:off x="3136" y="4406"/>
              <a:ext cx="479" cy="289"/>
            </a:xfrm>
            <a:custGeom>
              <a:avLst/>
              <a:gdLst/>
              <a:ahLst/>
              <a:cxnLst>
                <a:cxn ang="0">
                  <a:pos x="119" y="193"/>
                </a:cxn>
                <a:cxn ang="0">
                  <a:pos x="110" y="138"/>
                </a:cxn>
                <a:cxn ang="0">
                  <a:pos x="0" y="101"/>
                </a:cxn>
                <a:cxn ang="0">
                  <a:pos x="110" y="83"/>
                </a:cxn>
                <a:cxn ang="0">
                  <a:pos x="128" y="28"/>
                </a:cxn>
                <a:cxn ang="0">
                  <a:pos x="101" y="19"/>
                </a:cxn>
                <a:cxn ang="0">
                  <a:pos x="174" y="47"/>
                </a:cxn>
                <a:cxn ang="0">
                  <a:pos x="229" y="28"/>
                </a:cxn>
                <a:cxn ang="0">
                  <a:pos x="238" y="56"/>
                </a:cxn>
                <a:cxn ang="0">
                  <a:pos x="201" y="129"/>
                </a:cxn>
                <a:cxn ang="0">
                  <a:pos x="219" y="101"/>
                </a:cxn>
                <a:cxn ang="0">
                  <a:pos x="247" y="92"/>
                </a:cxn>
                <a:cxn ang="0">
                  <a:pos x="283" y="101"/>
                </a:cxn>
                <a:cxn ang="0">
                  <a:pos x="265" y="120"/>
                </a:cxn>
                <a:cxn ang="0">
                  <a:pos x="238" y="129"/>
                </a:cxn>
                <a:cxn ang="0">
                  <a:pos x="293" y="165"/>
                </a:cxn>
                <a:cxn ang="0">
                  <a:pos x="302" y="193"/>
                </a:cxn>
                <a:cxn ang="0">
                  <a:pos x="329" y="211"/>
                </a:cxn>
                <a:cxn ang="0">
                  <a:pos x="320" y="138"/>
                </a:cxn>
                <a:cxn ang="0">
                  <a:pos x="265" y="120"/>
                </a:cxn>
                <a:cxn ang="0">
                  <a:pos x="274" y="92"/>
                </a:cxn>
                <a:cxn ang="0">
                  <a:pos x="347" y="120"/>
                </a:cxn>
                <a:cxn ang="0">
                  <a:pos x="366" y="101"/>
                </a:cxn>
                <a:cxn ang="0">
                  <a:pos x="375" y="65"/>
                </a:cxn>
                <a:cxn ang="0">
                  <a:pos x="393" y="120"/>
                </a:cxn>
                <a:cxn ang="0">
                  <a:pos x="466" y="138"/>
                </a:cxn>
                <a:cxn ang="0">
                  <a:pos x="475" y="165"/>
                </a:cxn>
                <a:cxn ang="0">
                  <a:pos x="448" y="175"/>
                </a:cxn>
                <a:cxn ang="0">
                  <a:pos x="393" y="184"/>
                </a:cxn>
                <a:cxn ang="0">
                  <a:pos x="402" y="229"/>
                </a:cxn>
                <a:cxn ang="0">
                  <a:pos x="411" y="257"/>
                </a:cxn>
                <a:cxn ang="0">
                  <a:pos x="357" y="284"/>
                </a:cxn>
                <a:cxn ang="0">
                  <a:pos x="265" y="275"/>
                </a:cxn>
                <a:cxn ang="0">
                  <a:pos x="155" y="202"/>
                </a:cxn>
                <a:cxn ang="0">
                  <a:pos x="119" y="193"/>
                </a:cxn>
              </a:cxnLst>
              <a:rect l="0" t="0" r="r" b="b"/>
              <a:pathLst>
                <a:path w="479" h="289">
                  <a:moveTo>
                    <a:pt x="119" y="193"/>
                  </a:moveTo>
                  <a:cubicBezTo>
                    <a:pt x="116" y="175"/>
                    <a:pt x="117" y="155"/>
                    <a:pt x="110" y="138"/>
                  </a:cubicBezTo>
                  <a:cubicBezTo>
                    <a:pt x="97" y="105"/>
                    <a:pt x="19" y="104"/>
                    <a:pt x="0" y="101"/>
                  </a:cubicBezTo>
                  <a:cubicBezTo>
                    <a:pt x="20" y="41"/>
                    <a:pt x="64" y="68"/>
                    <a:pt x="110" y="83"/>
                  </a:cubicBezTo>
                  <a:cubicBezTo>
                    <a:pt x="136" y="164"/>
                    <a:pt x="139" y="51"/>
                    <a:pt x="128" y="28"/>
                  </a:cubicBezTo>
                  <a:cubicBezTo>
                    <a:pt x="124" y="19"/>
                    <a:pt x="110" y="22"/>
                    <a:pt x="101" y="19"/>
                  </a:cubicBezTo>
                  <a:cubicBezTo>
                    <a:pt x="144" y="5"/>
                    <a:pt x="159" y="0"/>
                    <a:pt x="174" y="47"/>
                  </a:cubicBezTo>
                  <a:cubicBezTo>
                    <a:pt x="176" y="46"/>
                    <a:pt x="227" y="27"/>
                    <a:pt x="229" y="28"/>
                  </a:cubicBezTo>
                  <a:cubicBezTo>
                    <a:pt x="238" y="32"/>
                    <a:pt x="235" y="47"/>
                    <a:pt x="238" y="56"/>
                  </a:cubicBezTo>
                  <a:cubicBezTo>
                    <a:pt x="205" y="87"/>
                    <a:pt x="222" y="66"/>
                    <a:pt x="201" y="129"/>
                  </a:cubicBezTo>
                  <a:cubicBezTo>
                    <a:pt x="198" y="140"/>
                    <a:pt x="210" y="108"/>
                    <a:pt x="219" y="101"/>
                  </a:cubicBezTo>
                  <a:cubicBezTo>
                    <a:pt x="227" y="95"/>
                    <a:pt x="238" y="95"/>
                    <a:pt x="247" y="92"/>
                  </a:cubicBezTo>
                  <a:cubicBezTo>
                    <a:pt x="259" y="95"/>
                    <a:pt x="276" y="91"/>
                    <a:pt x="283" y="101"/>
                  </a:cubicBezTo>
                  <a:cubicBezTo>
                    <a:pt x="288" y="108"/>
                    <a:pt x="272" y="115"/>
                    <a:pt x="265" y="120"/>
                  </a:cubicBezTo>
                  <a:cubicBezTo>
                    <a:pt x="257" y="125"/>
                    <a:pt x="247" y="126"/>
                    <a:pt x="238" y="129"/>
                  </a:cubicBezTo>
                  <a:cubicBezTo>
                    <a:pt x="219" y="187"/>
                    <a:pt x="227" y="132"/>
                    <a:pt x="293" y="165"/>
                  </a:cubicBezTo>
                  <a:cubicBezTo>
                    <a:pt x="302" y="169"/>
                    <a:pt x="296" y="185"/>
                    <a:pt x="302" y="193"/>
                  </a:cubicBezTo>
                  <a:cubicBezTo>
                    <a:pt x="309" y="202"/>
                    <a:pt x="320" y="205"/>
                    <a:pt x="329" y="211"/>
                  </a:cubicBezTo>
                  <a:cubicBezTo>
                    <a:pt x="338" y="184"/>
                    <a:pt x="351" y="165"/>
                    <a:pt x="320" y="138"/>
                  </a:cubicBezTo>
                  <a:cubicBezTo>
                    <a:pt x="305" y="125"/>
                    <a:pt x="265" y="120"/>
                    <a:pt x="265" y="120"/>
                  </a:cubicBezTo>
                  <a:cubicBezTo>
                    <a:pt x="268" y="111"/>
                    <a:pt x="265" y="95"/>
                    <a:pt x="274" y="92"/>
                  </a:cubicBezTo>
                  <a:cubicBezTo>
                    <a:pt x="302" y="82"/>
                    <a:pt x="328" y="107"/>
                    <a:pt x="347" y="120"/>
                  </a:cubicBezTo>
                  <a:cubicBezTo>
                    <a:pt x="353" y="114"/>
                    <a:pt x="362" y="109"/>
                    <a:pt x="366" y="101"/>
                  </a:cubicBezTo>
                  <a:cubicBezTo>
                    <a:pt x="372" y="90"/>
                    <a:pt x="365" y="58"/>
                    <a:pt x="375" y="65"/>
                  </a:cubicBezTo>
                  <a:cubicBezTo>
                    <a:pt x="391" y="76"/>
                    <a:pt x="375" y="114"/>
                    <a:pt x="393" y="120"/>
                  </a:cubicBezTo>
                  <a:cubicBezTo>
                    <a:pt x="436" y="134"/>
                    <a:pt x="411" y="127"/>
                    <a:pt x="466" y="138"/>
                  </a:cubicBezTo>
                  <a:cubicBezTo>
                    <a:pt x="469" y="147"/>
                    <a:pt x="479" y="156"/>
                    <a:pt x="475" y="165"/>
                  </a:cubicBezTo>
                  <a:cubicBezTo>
                    <a:pt x="471" y="174"/>
                    <a:pt x="457" y="173"/>
                    <a:pt x="448" y="175"/>
                  </a:cubicBezTo>
                  <a:cubicBezTo>
                    <a:pt x="430" y="179"/>
                    <a:pt x="411" y="181"/>
                    <a:pt x="393" y="184"/>
                  </a:cubicBezTo>
                  <a:cubicBezTo>
                    <a:pt x="396" y="199"/>
                    <a:pt x="398" y="214"/>
                    <a:pt x="402" y="229"/>
                  </a:cubicBezTo>
                  <a:cubicBezTo>
                    <a:pt x="404" y="239"/>
                    <a:pt x="415" y="248"/>
                    <a:pt x="411" y="257"/>
                  </a:cubicBezTo>
                  <a:cubicBezTo>
                    <a:pt x="406" y="270"/>
                    <a:pt x="368" y="280"/>
                    <a:pt x="357" y="284"/>
                  </a:cubicBezTo>
                  <a:cubicBezTo>
                    <a:pt x="309" y="272"/>
                    <a:pt x="308" y="289"/>
                    <a:pt x="265" y="275"/>
                  </a:cubicBezTo>
                  <a:cubicBezTo>
                    <a:pt x="214" y="198"/>
                    <a:pt x="241" y="223"/>
                    <a:pt x="155" y="202"/>
                  </a:cubicBezTo>
                  <a:cubicBezTo>
                    <a:pt x="115" y="192"/>
                    <a:pt x="141" y="193"/>
                    <a:pt x="119" y="193"/>
                  </a:cubicBezTo>
                  <a:close/>
                </a:path>
              </a:pathLst>
            </a:custGeom>
            <a:pattFill prst="pct80">
              <a:fgClr>
                <a:srgbClr val="FF3300"/>
              </a:fgClr>
              <a:bgClr>
                <a:srgbClr val="FFFFFF"/>
              </a:bgClr>
            </a:pattFill>
            <a:ln w="9525">
              <a:solidFill>
                <a:schemeClr val="tx1"/>
              </a:solidFill>
              <a:round/>
              <a:headEnd/>
              <a:tailEnd/>
            </a:ln>
            <a:effectLst/>
          </p:spPr>
          <p:txBody>
            <a:bodyPr/>
            <a:lstStyle/>
            <a:p>
              <a:endParaRPr lang="en-PH"/>
            </a:p>
          </p:txBody>
        </p:sp>
        <p:grpSp>
          <p:nvGrpSpPr>
            <p:cNvPr id="16" name="Group 169"/>
            <p:cNvGrpSpPr>
              <a:grpSpLocks/>
            </p:cNvGrpSpPr>
            <p:nvPr/>
          </p:nvGrpSpPr>
          <p:grpSpPr bwMode="auto">
            <a:xfrm>
              <a:off x="2642" y="4535"/>
              <a:ext cx="881" cy="274"/>
              <a:chOff x="2642" y="4535"/>
              <a:chExt cx="881" cy="274"/>
            </a:xfrm>
          </p:grpSpPr>
          <p:sp>
            <p:nvSpPr>
              <p:cNvPr id="111" name="Freeform 170" descr="Large confetti"/>
              <p:cNvSpPr>
                <a:spLocks/>
              </p:cNvSpPr>
              <p:nvPr/>
            </p:nvSpPr>
            <p:spPr bwMode="auto">
              <a:xfrm>
                <a:off x="2865" y="4535"/>
                <a:ext cx="430" cy="274"/>
              </a:xfrm>
              <a:custGeom>
                <a:avLst/>
                <a:gdLst/>
                <a:ahLst/>
                <a:cxnLst>
                  <a:cxn ang="0">
                    <a:pos x="15" y="274"/>
                  </a:cxn>
                  <a:cxn ang="0">
                    <a:pos x="42" y="128"/>
                  </a:cxn>
                  <a:cxn ang="0">
                    <a:pos x="88" y="91"/>
                  </a:cxn>
                  <a:cxn ang="0">
                    <a:pos x="170" y="18"/>
                  </a:cxn>
                  <a:cxn ang="0">
                    <a:pos x="381" y="55"/>
                  </a:cxn>
                  <a:cxn ang="0">
                    <a:pos x="399" y="110"/>
                  </a:cxn>
                  <a:cxn ang="0">
                    <a:pos x="408" y="137"/>
                  </a:cxn>
                  <a:cxn ang="0">
                    <a:pos x="417" y="256"/>
                  </a:cxn>
                  <a:cxn ang="0">
                    <a:pos x="79" y="256"/>
                  </a:cxn>
                  <a:cxn ang="0">
                    <a:pos x="15" y="274"/>
                  </a:cxn>
                </a:cxnLst>
                <a:rect l="0" t="0" r="r" b="b"/>
                <a:pathLst>
                  <a:path w="430" h="274">
                    <a:moveTo>
                      <a:pt x="15" y="274"/>
                    </a:moveTo>
                    <a:cubicBezTo>
                      <a:pt x="0" y="230"/>
                      <a:pt x="6" y="163"/>
                      <a:pt x="42" y="128"/>
                    </a:cubicBezTo>
                    <a:cubicBezTo>
                      <a:pt x="93" y="78"/>
                      <a:pt x="50" y="139"/>
                      <a:pt x="88" y="91"/>
                    </a:cubicBezTo>
                    <a:cubicBezTo>
                      <a:pt x="113" y="58"/>
                      <a:pt x="130" y="31"/>
                      <a:pt x="170" y="18"/>
                    </a:cubicBezTo>
                    <a:cubicBezTo>
                      <a:pt x="248" y="22"/>
                      <a:pt x="326" y="0"/>
                      <a:pt x="381" y="55"/>
                    </a:cubicBezTo>
                    <a:cubicBezTo>
                      <a:pt x="387" y="73"/>
                      <a:pt x="393" y="92"/>
                      <a:pt x="399" y="110"/>
                    </a:cubicBezTo>
                    <a:cubicBezTo>
                      <a:pt x="402" y="119"/>
                      <a:pt x="408" y="137"/>
                      <a:pt x="408" y="137"/>
                    </a:cubicBezTo>
                    <a:cubicBezTo>
                      <a:pt x="414" y="180"/>
                      <a:pt x="430" y="216"/>
                      <a:pt x="417" y="256"/>
                    </a:cubicBezTo>
                    <a:cubicBezTo>
                      <a:pt x="223" y="248"/>
                      <a:pt x="231" y="239"/>
                      <a:pt x="79" y="256"/>
                    </a:cubicBezTo>
                    <a:cubicBezTo>
                      <a:pt x="23" y="262"/>
                      <a:pt x="36" y="253"/>
                      <a:pt x="15" y="274"/>
                    </a:cubicBezTo>
                    <a:close/>
                  </a:path>
                </a:pathLst>
              </a:custGeom>
              <a:pattFill prst="lgConfetti">
                <a:fgClr>
                  <a:srgbClr val="99CC00"/>
                </a:fgClr>
                <a:bgClr>
                  <a:srgbClr val="FFFFFF"/>
                </a:bgClr>
              </a:pattFill>
              <a:ln w="9525">
                <a:solidFill>
                  <a:schemeClr val="tx1"/>
                </a:solidFill>
                <a:round/>
                <a:headEnd/>
                <a:tailEnd/>
              </a:ln>
              <a:effectLst/>
            </p:spPr>
            <p:txBody>
              <a:bodyPr/>
              <a:lstStyle/>
              <a:p>
                <a:endParaRPr lang="en-PH"/>
              </a:p>
            </p:txBody>
          </p:sp>
          <p:sp>
            <p:nvSpPr>
              <p:cNvPr id="112" name="Freeform 171"/>
              <p:cNvSpPr>
                <a:spLocks/>
              </p:cNvSpPr>
              <p:nvPr/>
            </p:nvSpPr>
            <p:spPr bwMode="auto">
              <a:xfrm>
                <a:off x="3253" y="4584"/>
                <a:ext cx="270" cy="216"/>
              </a:xfrm>
              <a:custGeom>
                <a:avLst/>
                <a:gdLst/>
                <a:ahLst/>
                <a:cxnLst>
                  <a:cxn ang="0">
                    <a:pos x="11" y="42"/>
                  </a:cxn>
                  <a:cxn ang="0">
                    <a:pos x="139" y="79"/>
                  </a:cxn>
                  <a:cxn ang="0">
                    <a:pos x="240" y="134"/>
                  </a:cxn>
                  <a:cxn ang="0">
                    <a:pos x="258" y="216"/>
                  </a:cxn>
                  <a:cxn ang="0">
                    <a:pos x="212" y="207"/>
                  </a:cxn>
                  <a:cxn ang="0">
                    <a:pos x="139" y="189"/>
                  </a:cxn>
                  <a:cxn ang="0">
                    <a:pos x="57" y="198"/>
                  </a:cxn>
                  <a:cxn ang="0">
                    <a:pos x="29" y="207"/>
                  </a:cxn>
                  <a:cxn ang="0">
                    <a:pos x="11" y="42"/>
                  </a:cxn>
                </a:cxnLst>
                <a:rect l="0" t="0" r="r" b="b"/>
                <a:pathLst>
                  <a:path w="270" h="216">
                    <a:moveTo>
                      <a:pt x="11" y="42"/>
                    </a:moveTo>
                    <a:cubicBezTo>
                      <a:pt x="75" y="0"/>
                      <a:pt x="90" y="46"/>
                      <a:pt x="139" y="79"/>
                    </a:cubicBezTo>
                    <a:cubicBezTo>
                      <a:pt x="165" y="118"/>
                      <a:pt x="196" y="120"/>
                      <a:pt x="240" y="134"/>
                    </a:cubicBezTo>
                    <a:cubicBezTo>
                      <a:pt x="262" y="166"/>
                      <a:pt x="270" y="179"/>
                      <a:pt x="258" y="216"/>
                    </a:cubicBezTo>
                    <a:cubicBezTo>
                      <a:pt x="243" y="213"/>
                      <a:pt x="227" y="210"/>
                      <a:pt x="212" y="207"/>
                    </a:cubicBezTo>
                    <a:cubicBezTo>
                      <a:pt x="188" y="201"/>
                      <a:pt x="139" y="189"/>
                      <a:pt x="139" y="189"/>
                    </a:cubicBezTo>
                    <a:cubicBezTo>
                      <a:pt x="112" y="192"/>
                      <a:pt x="84" y="194"/>
                      <a:pt x="57" y="198"/>
                    </a:cubicBezTo>
                    <a:cubicBezTo>
                      <a:pt x="47" y="200"/>
                      <a:pt x="36" y="214"/>
                      <a:pt x="29" y="207"/>
                    </a:cubicBezTo>
                    <a:cubicBezTo>
                      <a:pt x="0" y="178"/>
                      <a:pt x="11" y="56"/>
                      <a:pt x="11" y="42"/>
                    </a:cubicBezTo>
                    <a:close/>
                  </a:path>
                </a:pathLst>
              </a:custGeom>
              <a:solidFill>
                <a:srgbClr val="FFFF66"/>
              </a:solidFill>
              <a:ln w="9525">
                <a:solidFill>
                  <a:schemeClr val="tx1"/>
                </a:solidFill>
                <a:round/>
                <a:headEnd/>
                <a:tailEnd/>
              </a:ln>
              <a:effectLst/>
            </p:spPr>
            <p:txBody>
              <a:bodyPr/>
              <a:lstStyle/>
              <a:p>
                <a:endParaRPr lang="en-PH"/>
              </a:p>
            </p:txBody>
          </p:sp>
          <p:sp>
            <p:nvSpPr>
              <p:cNvPr id="113" name="Freeform 172" descr="40%"/>
              <p:cNvSpPr>
                <a:spLocks/>
              </p:cNvSpPr>
              <p:nvPr/>
            </p:nvSpPr>
            <p:spPr bwMode="auto">
              <a:xfrm>
                <a:off x="2642" y="4596"/>
                <a:ext cx="373" cy="84"/>
              </a:xfrm>
              <a:custGeom>
                <a:avLst/>
                <a:gdLst/>
                <a:ahLst/>
                <a:cxnLst>
                  <a:cxn ang="0">
                    <a:pos x="247" y="76"/>
                  </a:cxn>
                  <a:cxn ang="0">
                    <a:pos x="0" y="39"/>
                  </a:cxn>
                  <a:cxn ang="0">
                    <a:pos x="92" y="3"/>
                  </a:cxn>
                  <a:cxn ang="0">
                    <a:pos x="320" y="12"/>
                  </a:cxn>
                  <a:cxn ang="0">
                    <a:pos x="284" y="49"/>
                  </a:cxn>
                  <a:cxn ang="0">
                    <a:pos x="247" y="76"/>
                  </a:cxn>
                </a:cxnLst>
                <a:rect l="0" t="0" r="r" b="b"/>
                <a:pathLst>
                  <a:path w="373" h="84">
                    <a:moveTo>
                      <a:pt x="247" y="76"/>
                    </a:moveTo>
                    <a:cubicBezTo>
                      <a:pt x="195" y="73"/>
                      <a:pt x="45" y="84"/>
                      <a:pt x="0" y="39"/>
                    </a:cubicBezTo>
                    <a:cubicBezTo>
                      <a:pt x="24" y="16"/>
                      <a:pt x="92" y="3"/>
                      <a:pt x="92" y="3"/>
                    </a:cubicBezTo>
                    <a:cubicBezTo>
                      <a:pt x="168" y="6"/>
                      <a:pt x="245" y="0"/>
                      <a:pt x="320" y="12"/>
                    </a:cubicBezTo>
                    <a:cubicBezTo>
                      <a:pt x="373" y="21"/>
                      <a:pt x="290" y="47"/>
                      <a:pt x="284" y="49"/>
                    </a:cubicBezTo>
                    <a:cubicBezTo>
                      <a:pt x="260" y="72"/>
                      <a:pt x="273" y="63"/>
                      <a:pt x="247" y="76"/>
                    </a:cubicBezTo>
                    <a:close/>
                  </a:path>
                </a:pathLst>
              </a:custGeom>
              <a:pattFill prst="pct40">
                <a:fgClr>
                  <a:schemeClr val="hlink"/>
                </a:fgClr>
                <a:bgClr>
                  <a:srgbClr val="FFFFFF"/>
                </a:bgClr>
              </a:pattFill>
              <a:ln w="9525">
                <a:solidFill>
                  <a:schemeClr val="tx1"/>
                </a:solidFill>
                <a:round/>
                <a:headEnd/>
                <a:tailEnd/>
              </a:ln>
              <a:effectLst/>
            </p:spPr>
            <p:txBody>
              <a:bodyPr/>
              <a:lstStyle/>
              <a:p>
                <a:endParaRPr lang="en-PH"/>
              </a:p>
            </p:txBody>
          </p:sp>
          <p:sp>
            <p:nvSpPr>
              <p:cNvPr id="114" name="Freeform 173"/>
              <p:cNvSpPr>
                <a:spLocks/>
              </p:cNvSpPr>
              <p:nvPr/>
            </p:nvSpPr>
            <p:spPr bwMode="auto">
              <a:xfrm>
                <a:off x="2742" y="4673"/>
                <a:ext cx="120" cy="100"/>
              </a:xfrm>
              <a:custGeom>
                <a:avLst/>
                <a:gdLst/>
                <a:ahLst/>
                <a:cxnLst>
                  <a:cxn ang="0">
                    <a:pos x="56" y="17"/>
                  </a:cxn>
                  <a:cxn ang="0">
                    <a:pos x="56" y="72"/>
                  </a:cxn>
                  <a:cxn ang="0">
                    <a:pos x="37" y="90"/>
                  </a:cxn>
                  <a:cxn ang="0">
                    <a:pos x="10" y="100"/>
                  </a:cxn>
                  <a:cxn ang="0">
                    <a:pos x="120" y="90"/>
                  </a:cxn>
                  <a:cxn ang="0">
                    <a:pos x="92" y="26"/>
                  </a:cxn>
                  <a:cxn ang="0">
                    <a:pos x="56" y="17"/>
                  </a:cxn>
                </a:cxnLst>
                <a:rect l="0" t="0" r="r" b="b"/>
                <a:pathLst>
                  <a:path w="120" h="100">
                    <a:moveTo>
                      <a:pt x="56" y="17"/>
                    </a:moveTo>
                    <a:cubicBezTo>
                      <a:pt x="64" y="43"/>
                      <a:pt x="72" y="47"/>
                      <a:pt x="56" y="72"/>
                    </a:cubicBezTo>
                    <a:cubicBezTo>
                      <a:pt x="51" y="79"/>
                      <a:pt x="44" y="85"/>
                      <a:pt x="37" y="90"/>
                    </a:cubicBezTo>
                    <a:cubicBezTo>
                      <a:pt x="29" y="95"/>
                      <a:pt x="0" y="100"/>
                      <a:pt x="10" y="100"/>
                    </a:cubicBezTo>
                    <a:cubicBezTo>
                      <a:pt x="47" y="100"/>
                      <a:pt x="83" y="93"/>
                      <a:pt x="120" y="90"/>
                    </a:cubicBezTo>
                    <a:cubicBezTo>
                      <a:pt x="76" y="76"/>
                      <a:pt x="78" y="68"/>
                      <a:pt x="92" y="26"/>
                    </a:cubicBezTo>
                    <a:cubicBezTo>
                      <a:pt x="61" y="6"/>
                      <a:pt x="73" y="0"/>
                      <a:pt x="56" y="17"/>
                    </a:cubicBezTo>
                    <a:close/>
                  </a:path>
                </a:pathLst>
              </a:custGeom>
              <a:solidFill>
                <a:schemeClr val="hlink"/>
              </a:solidFill>
              <a:ln w="9525">
                <a:solidFill>
                  <a:schemeClr val="tx1"/>
                </a:solidFill>
                <a:round/>
                <a:headEnd/>
                <a:tailEnd/>
              </a:ln>
              <a:effectLst/>
            </p:spPr>
            <p:txBody>
              <a:bodyPr/>
              <a:lstStyle/>
              <a:p>
                <a:endParaRPr lang="en-PH"/>
              </a:p>
            </p:txBody>
          </p:sp>
        </p:grpSp>
      </p:grpSp>
      <p:grpSp>
        <p:nvGrpSpPr>
          <p:cNvPr id="17" name="Group 184"/>
          <p:cNvGrpSpPr>
            <a:grpSpLocks/>
          </p:cNvGrpSpPr>
          <p:nvPr/>
        </p:nvGrpSpPr>
        <p:grpSpPr bwMode="auto">
          <a:xfrm rot="765027">
            <a:off x="3140440" y="4987265"/>
            <a:ext cx="1066800" cy="588810"/>
            <a:chOff x="1392" y="3792"/>
            <a:chExt cx="1248" cy="288"/>
          </a:xfrm>
        </p:grpSpPr>
        <p:grpSp>
          <p:nvGrpSpPr>
            <p:cNvPr id="18" name="Group 185"/>
            <p:cNvGrpSpPr>
              <a:grpSpLocks/>
            </p:cNvGrpSpPr>
            <p:nvPr/>
          </p:nvGrpSpPr>
          <p:grpSpPr bwMode="auto">
            <a:xfrm>
              <a:off x="1392" y="3792"/>
              <a:ext cx="576" cy="192"/>
              <a:chOff x="1622" y="4281"/>
              <a:chExt cx="634" cy="530"/>
            </a:xfrm>
          </p:grpSpPr>
          <p:grpSp>
            <p:nvGrpSpPr>
              <p:cNvPr id="19" name="Group 186"/>
              <p:cNvGrpSpPr>
                <a:grpSpLocks/>
              </p:cNvGrpSpPr>
              <p:nvPr/>
            </p:nvGrpSpPr>
            <p:grpSpPr bwMode="auto">
              <a:xfrm>
                <a:off x="1622" y="4281"/>
                <a:ext cx="634" cy="530"/>
                <a:chOff x="1533" y="4281"/>
                <a:chExt cx="634" cy="530"/>
              </a:xfrm>
            </p:grpSpPr>
            <p:sp>
              <p:nvSpPr>
                <p:cNvPr id="131" name="Freeform 187"/>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132" name="Freeform 188"/>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133" name="Freeform 189"/>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130" name="Freeform 190"/>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20" name="Group 191"/>
            <p:cNvGrpSpPr>
              <a:grpSpLocks/>
            </p:cNvGrpSpPr>
            <p:nvPr/>
          </p:nvGrpSpPr>
          <p:grpSpPr bwMode="auto">
            <a:xfrm>
              <a:off x="1680" y="3792"/>
              <a:ext cx="528" cy="192"/>
              <a:chOff x="1622" y="4281"/>
              <a:chExt cx="634" cy="530"/>
            </a:xfrm>
          </p:grpSpPr>
          <p:grpSp>
            <p:nvGrpSpPr>
              <p:cNvPr id="21" name="Group 192"/>
              <p:cNvGrpSpPr>
                <a:grpSpLocks/>
              </p:cNvGrpSpPr>
              <p:nvPr/>
            </p:nvGrpSpPr>
            <p:grpSpPr bwMode="auto">
              <a:xfrm>
                <a:off x="1622" y="4281"/>
                <a:ext cx="634" cy="530"/>
                <a:chOff x="1533" y="4281"/>
                <a:chExt cx="634" cy="530"/>
              </a:xfrm>
            </p:grpSpPr>
            <p:sp>
              <p:nvSpPr>
                <p:cNvPr id="126" name="Freeform 193"/>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127" name="Freeform 194"/>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128" name="Freeform 195"/>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125" name="Freeform 196"/>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nvGrpSpPr>
            <p:cNvPr id="22" name="Group 197"/>
            <p:cNvGrpSpPr>
              <a:grpSpLocks/>
            </p:cNvGrpSpPr>
            <p:nvPr/>
          </p:nvGrpSpPr>
          <p:grpSpPr bwMode="auto">
            <a:xfrm>
              <a:off x="2064" y="3888"/>
              <a:ext cx="576" cy="192"/>
              <a:chOff x="1622" y="4281"/>
              <a:chExt cx="634" cy="530"/>
            </a:xfrm>
          </p:grpSpPr>
          <p:grpSp>
            <p:nvGrpSpPr>
              <p:cNvPr id="23" name="Group 198"/>
              <p:cNvGrpSpPr>
                <a:grpSpLocks/>
              </p:cNvGrpSpPr>
              <p:nvPr/>
            </p:nvGrpSpPr>
            <p:grpSpPr bwMode="auto">
              <a:xfrm>
                <a:off x="1622" y="4281"/>
                <a:ext cx="634" cy="530"/>
                <a:chOff x="1533" y="4281"/>
                <a:chExt cx="634" cy="530"/>
              </a:xfrm>
            </p:grpSpPr>
            <p:sp>
              <p:nvSpPr>
                <p:cNvPr id="121" name="Freeform 199"/>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solidFill>
                  <a:schemeClr val="accent1"/>
                </a:solidFill>
                <a:ln w="9525">
                  <a:solidFill>
                    <a:schemeClr val="tx1"/>
                  </a:solidFill>
                  <a:round/>
                  <a:headEnd/>
                  <a:tailEnd/>
                </a:ln>
                <a:effectLst/>
              </p:spPr>
              <p:txBody>
                <a:bodyPr/>
                <a:lstStyle/>
                <a:p>
                  <a:endParaRPr lang="en-PH"/>
                </a:p>
              </p:txBody>
            </p:sp>
            <p:sp>
              <p:nvSpPr>
                <p:cNvPr id="122" name="Freeform 200"/>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solidFill>
                  <a:schemeClr val="accent1"/>
                </a:solidFill>
                <a:ln w="9525">
                  <a:solidFill>
                    <a:schemeClr val="tx1"/>
                  </a:solidFill>
                  <a:round/>
                  <a:headEnd/>
                  <a:tailEnd/>
                </a:ln>
                <a:effectLst/>
              </p:spPr>
              <p:txBody>
                <a:bodyPr/>
                <a:lstStyle/>
                <a:p>
                  <a:endParaRPr lang="en-PH"/>
                </a:p>
              </p:txBody>
            </p:sp>
            <p:sp>
              <p:nvSpPr>
                <p:cNvPr id="123" name="Freeform 201"/>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solidFill>
                  <a:schemeClr val="accent1"/>
                </a:solidFill>
                <a:ln w="9525">
                  <a:solidFill>
                    <a:schemeClr val="tx1"/>
                  </a:solidFill>
                  <a:round/>
                  <a:headEnd/>
                  <a:tailEnd/>
                </a:ln>
                <a:effectLst/>
              </p:spPr>
              <p:txBody>
                <a:bodyPr/>
                <a:lstStyle/>
                <a:p>
                  <a:endParaRPr lang="en-PH"/>
                </a:p>
              </p:txBody>
            </p:sp>
          </p:grpSp>
          <p:sp>
            <p:nvSpPr>
              <p:cNvPr id="120" name="Freeform 202"/>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solidFill>
                <a:schemeClr val="accent1"/>
              </a:solidFill>
              <a:ln w="9525">
                <a:solidFill>
                  <a:schemeClr val="tx1"/>
                </a:solidFill>
                <a:round/>
                <a:headEnd/>
                <a:tailEnd/>
              </a:ln>
              <a:effectLst/>
            </p:spPr>
            <p:txBody>
              <a:bodyPr/>
              <a:lstStyle/>
              <a:p>
                <a:endParaRPr lang="en-PH"/>
              </a:p>
            </p:txBody>
          </p:sp>
        </p:grpSp>
      </p:grpSp>
      <p:grpSp>
        <p:nvGrpSpPr>
          <p:cNvPr id="24" name="Group 203"/>
          <p:cNvGrpSpPr>
            <a:grpSpLocks/>
          </p:cNvGrpSpPr>
          <p:nvPr/>
        </p:nvGrpSpPr>
        <p:grpSpPr bwMode="auto">
          <a:xfrm rot="765027">
            <a:off x="3606800" y="5240338"/>
            <a:ext cx="493713" cy="203200"/>
            <a:chOff x="1622" y="4281"/>
            <a:chExt cx="634" cy="530"/>
          </a:xfrm>
          <a:solidFill>
            <a:srgbClr val="00B050"/>
          </a:solidFill>
        </p:grpSpPr>
        <p:grpSp>
          <p:nvGrpSpPr>
            <p:cNvPr id="25" name="Group 204"/>
            <p:cNvGrpSpPr>
              <a:grpSpLocks/>
            </p:cNvGrpSpPr>
            <p:nvPr/>
          </p:nvGrpSpPr>
          <p:grpSpPr bwMode="auto">
            <a:xfrm>
              <a:off x="1622" y="4281"/>
              <a:ext cx="634" cy="530"/>
              <a:chOff x="1533" y="4281"/>
              <a:chExt cx="634" cy="530"/>
            </a:xfrm>
            <a:grpFill/>
          </p:grpSpPr>
          <p:sp>
            <p:nvSpPr>
              <p:cNvPr id="137" name="Freeform 205"/>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grpFill/>
              <a:ln w="9525">
                <a:solidFill>
                  <a:schemeClr val="tx1"/>
                </a:solidFill>
                <a:round/>
                <a:headEnd/>
                <a:tailEnd/>
              </a:ln>
              <a:effectLst/>
            </p:spPr>
            <p:txBody>
              <a:bodyPr/>
              <a:lstStyle/>
              <a:p>
                <a:endParaRPr lang="en-PH"/>
              </a:p>
            </p:txBody>
          </p:sp>
          <p:sp>
            <p:nvSpPr>
              <p:cNvPr id="138" name="Freeform 206"/>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grpFill/>
              <a:ln w="9525">
                <a:solidFill>
                  <a:schemeClr val="tx1"/>
                </a:solidFill>
                <a:round/>
                <a:headEnd/>
                <a:tailEnd/>
              </a:ln>
              <a:effectLst/>
            </p:spPr>
            <p:txBody>
              <a:bodyPr/>
              <a:lstStyle/>
              <a:p>
                <a:endParaRPr lang="en-PH"/>
              </a:p>
            </p:txBody>
          </p:sp>
          <p:sp>
            <p:nvSpPr>
              <p:cNvPr id="139" name="Freeform 207"/>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grpFill/>
              <a:ln w="9525">
                <a:solidFill>
                  <a:schemeClr val="tx1"/>
                </a:solidFill>
                <a:round/>
                <a:headEnd/>
                <a:tailEnd/>
              </a:ln>
              <a:effectLst/>
            </p:spPr>
            <p:txBody>
              <a:bodyPr/>
              <a:lstStyle/>
              <a:p>
                <a:endParaRPr lang="en-PH"/>
              </a:p>
            </p:txBody>
          </p:sp>
        </p:grpSp>
        <p:sp>
          <p:nvSpPr>
            <p:cNvPr id="136" name="Freeform 208"/>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grpFill/>
            <a:ln w="9525">
              <a:solidFill>
                <a:schemeClr val="tx1"/>
              </a:solidFill>
              <a:round/>
              <a:headEnd/>
              <a:tailEnd/>
            </a:ln>
            <a:effectLst/>
          </p:spPr>
          <p:txBody>
            <a:bodyPr/>
            <a:lstStyle/>
            <a:p>
              <a:endParaRPr lang="en-PH"/>
            </a:p>
          </p:txBody>
        </p:sp>
      </p:grpSp>
      <p:grpSp>
        <p:nvGrpSpPr>
          <p:cNvPr id="26" name="Group 209"/>
          <p:cNvGrpSpPr>
            <a:grpSpLocks/>
          </p:cNvGrpSpPr>
          <p:nvPr/>
        </p:nvGrpSpPr>
        <p:grpSpPr bwMode="auto">
          <a:xfrm rot="765027">
            <a:off x="3217863" y="5099050"/>
            <a:ext cx="492125" cy="203200"/>
            <a:chOff x="1622" y="4281"/>
            <a:chExt cx="634" cy="530"/>
          </a:xfrm>
          <a:solidFill>
            <a:srgbClr val="00B050"/>
          </a:solidFill>
        </p:grpSpPr>
        <p:grpSp>
          <p:nvGrpSpPr>
            <p:cNvPr id="27" name="Group 210"/>
            <p:cNvGrpSpPr>
              <a:grpSpLocks/>
            </p:cNvGrpSpPr>
            <p:nvPr/>
          </p:nvGrpSpPr>
          <p:grpSpPr bwMode="auto">
            <a:xfrm>
              <a:off x="1622" y="4281"/>
              <a:ext cx="634" cy="530"/>
              <a:chOff x="1533" y="4281"/>
              <a:chExt cx="634" cy="530"/>
            </a:xfrm>
            <a:grpFill/>
          </p:grpSpPr>
          <p:sp>
            <p:nvSpPr>
              <p:cNvPr id="143" name="Freeform 211"/>
              <p:cNvSpPr>
                <a:spLocks/>
              </p:cNvSpPr>
              <p:nvPr/>
            </p:nvSpPr>
            <p:spPr bwMode="auto">
              <a:xfrm>
                <a:off x="1533" y="4378"/>
                <a:ext cx="432" cy="433"/>
              </a:xfrm>
              <a:custGeom>
                <a:avLst/>
                <a:gdLst/>
                <a:ahLst/>
                <a:cxnLst>
                  <a:cxn ang="0">
                    <a:pos x="350" y="422"/>
                  </a:cxn>
                  <a:cxn ang="0">
                    <a:pos x="341" y="276"/>
                  </a:cxn>
                  <a:cxn ang="0">
                    <a:pos x="323" y="203"/>
                  </a:cxn>
                  <a:cxn ang="0">
                    <a:pos x="259" y="148"/>
                  </a:cxn>
                  <a:cxn ang="0">
                    <a:pos x="186" y="102"/>
                  </a:cxn>
                  <a:cxn ang="0">
                    <a:pos x="76" y="56"/>
                  </a:cxn>
                  <a:cxn ang="0">
                    <a:pos x="21" y="38"/>
                  </a:cxn>
                  <a:cxn ang="0">
                    <a:pos x="3" y="11"/>
                  </a:cxn>
                  <a:cxn ang="0">
                    <a:pos x="30" y="1"/>
                  </a:cxn>
                  <a:cxn ang="0">
                    <a:pos x="104" y="20"/>
                  </a:cxn>
                  <a:cxn ang="0">
                    <a:pos x="158" y="38"/>
                  </a:cxn>
                  <a:cxn ang="0">
                    <a:pos x="232" y="75"/>
                  </a:cxn>
                  <a:cxn ang="0">
                    <a:pos x="259" y="84"/>
                  </a:cxn>
                  <a:cxn ang="0">
                    <a:pos x="286" y="93"/>
                  </a:cxn>
                  <a:cxn ang="0">
                    <a:pos x="332" y="120"/>
                  </a:cxn>
                  <a:cxn ang="0">
                    <a:pos x="369" y="157"/>
                  </a:cxn>
                  <a:cxn ang="0">
                    <a:pos x="396" y="239"/>
                  </a:cxn>
                  <a:cxn ang="0">
                    <a:pos x="405" y="267"/>
                  </a:cxn>
                  <a:cxn ang="0">
                    <a:pos x="350" y="422"/>
                  </a:cxn>
                </a:cxnLst>
                <a:rect l="0" t="0" r="r" b="b"/>
                <a:pathLst>
                  <a:path w="432" h="433">
                    <a:moveTo>
                      <a:pt x="350" y="422"/>
                    </a:moveTo>
                    <a:cubicBezTo>
                      <a:pt x="347" y="373"/>
                      <a:pt x="347" y="324"/>
                      <a:pt x="341" y="276"/>
                    </a:cubicBezTo>
                    <a:cubicBezTo>
                      <a:pt x="338" y="251"/>
                      <a:pt x="340" y="221"/>
                      <a:pt x="323" y="203"/>
                    </a:cubicBezTo>
                    <a:cubicBezTo>
                      <a:pt x="302" y="181"/>
                      <a:pt x="282" y="167"/>
                      <a:pt x="259" y="148"/>
                    </a:cubicBezTo>
                    <a:cubicBezTo>
                      <a:pt x="234" y="127"/>
                      <a:pt x="218" y="113"/>
                      <a:pt x="186" y="102"/>
                    </a:cubicBezTo>
                    <a:cubicBezTo>
                      <a:pt x="155" y="55"/>
                      <a:pt x="126" y="71"/>
                      <a:pt x="76" y="56"/>
                    </a:cubicBezTo>
                    <a:cubicBezTo>
                      <a:pt x="57" y="51"/>
                      <a:pt x="21" y="38"/>
                      <a:pt x="21" y="38"/>
                    </a:cubicBezTo>
                    <a:cubicBezTo>
                      <a:pt x="15" y="29"/>
                      <a:pt x="0" y="22"/>
                      <a:pt x="3" y="11"/>
                    </a:cubicBezTo>
                    <a:cubicBezTo>
                      <a:pt x="5" y="2"/>
                      <a:pt x="20" y="0"/>
                      <a:pt x="30" y="1"/>
                    </a:cubicBezTo>
                    <a:cubicBezTo>
                      <a:pt x="55" y="3"/>
                      <a:pt x="79" y="14"/>
                      <a:pt x="104" y="20"/>
                    </a:cubicBezTo>
                    <a:cubicBezTo>
                      <a:pt x="122" y="25"/>
                      <a:pt x="158" y="38"/>
                      <a:pt x="158" y="38"/>
                    </a:cubicBezTo>
                    <a:cubicBezTo>
                      <a:pt x="191" y="69"/>
                      <a:pt x="169" y="54"/>
                      <a:pt x="232" y="75"/>
                    </a:cubicBezTo>
                    <a:cubicBezTo>
                      <a:pt x="241" y="78"/>
                      <a:pt x="250" y="81"/>
                      <a:pt x="259" y="84"/>
                    </a:cubicBezTo>
                    <a:cubicBezTo>
                      <a:pt x="268" y="87"/>
                      <a:pt x="286" y="93"/>
                      <a:pt x="286" y="93"/>
                    </a:cubicBezTo>
                    <a:cubicBezTo>
                      <a:pt x="341" y="145"/>
                      <a:pt x="265" y="79"/>
                      <a:pt x="332" y="120"/>
                    </a:cubicBezTo>
                    <a:cubicBezTo>
                      <a:pt x="347" y="129"/>
                      <a:pt x="356" y="145"/>
                      <a:pt x="369" y="157"/>
                    </a:cubicBezTo>
                    <a:cubicBezTo>
                      <a:pt x="378" y="184"/>
                      <a:pt x="387" y="212"/>
                      <a:pt x="396" y="239"/>
                    </a:cubicBezTo>
                    <a:cubicBezTo>
                      <a:pt x="399" y="248"/>
                      <a:pt x="405" y="267"/>
                      <a:pt x="405" y="267"/>
                    </a:cubicBezTo>
                    <a:cubicBezTo>
                      <a:pt x="394" y="433"/>
                      <a:pt x="432" y="383"/>
                      <a:pt x="350" y="422"/>
                    </a:cubicBezTo>
                    <a:close/>
                  </a:path>
                </a:pathLst>
              </a:custGeom>
              <a:grpFill/>
              <a:ln w="9525">
                <a:solidFill>
                  <a:schemeClr val="tx1"/>
                </a:solidFill>
                <a:round/>
                <a:headEnd/>
                <a:tailEnd/>
              </a:ln>
              <a:effectLst/>
            </p:spPr>
            <p:txBody>
              <a:bodyPr/>
              <a:lstStyle/>
              <a:p>
                <a:endParaRPr lang="en-PH"/>
              </a:p>
            </p:txBody>
          </p:sp>
          <p:sp>
            <p:nvSpPr>
              <p:cNvPr id="144" name="Freeform 212"/>
              <p:cNvSpPr>
                <a:spLocks/>
              </p:cNvSpPr>
              <p:nvPr/>
            </p:nvSpPr>
            <p:spPr bwMode="auto">
              <a:xfrm>
                <a:off x="1712" y="4281"/>
                <a:ext cx="152" cy="519"/>
              </a:xfrm>
              <a:custGeom>
                <a:avLst/>
                <a:gdLst/>
                <a:ahLst/>
                <a:cxnLst>
                  <a:cxn ang="0">
                    <a:pos x="16" y="519"/>
                  </a:cxn>
                  <a:cxn ang="0">
                    <a:pos x="71" y="318"/>
                  </a:cxn>
                  <a:cxn ang="0">
                    <a:pos x="89" y="263"/>
                  </a:cxn>
                  <a:cxn ang="0">
                    <a:pos x="43" y="89"/>
                  </a:cxn>
                  <a:cxn ang="0">
                    <a:pos x="16" y="34"/>
                  </a:cxn>
                  <a:cxn ang="0">
                    <a:pos x="7" y="7"/>
                  </a:cxn>
                  <a:cxn ang="0">
                    <a:pos x="34" y="16"/>
                  </a:cxn>
                  <a:cxn ang="0">
                    <a:pos x="98" y="71"/>
                  </a:cxn>
                  <a:cxn ang="0">
                    <a:pos x="135" y="144"/>
                  </a:cxn>
                  <a:cxn ang="0">
                    <a:pos x="62" y="437"/>
                  </a:cxn>
                  <a:cxn ang="0">
                    <a:pos x="16" y="519"/>
                  </a:cxn>
                </a:cxnLst>
                <a:rect l="0" t="0" r="r" b="b"/>
                <a:pathLst>
                  <a:path w="152" h="519">
                    <a:moveTo>
                      <a:pt x="16" y="519"/>
                    </a:moveTo>
                    <a:cubicBezTo>
                      <a:pt x="23" y="445"/>
                      <a:pt x="30" y="380"/>
                      <a:pt x="71" y="318"/>
                    </a:cubicBezTo>
                    <a:cubicBezTo>
                      <a:pt x="77" y="300"/>
                      <a:pt x="92" y="282"/>
                      <a:pt x="89" y="263"/>
                    </a:cubicBezTo>
                    <a:cubicBezTo>
                      <a:pt x="80" y="201"/>
                      <a:pt x="63" y="147"/>
                      <a:pt x="43" y="89"/>
                    </a:cubicBezTo>
                    <a:cubicBezTo>
                      <a:pt x="18" y="16"/>
                      <a:pt x="54" y="111"/>
                      <a:pt x="16" y="34"/>
                    </a:cubicBezTo>
                    <a:cubicBezTo>
                      <a:pt x="12" y="25"/>
                      <a:pt x="0" y="14"/>
                      <a:pt x="7" y="7"/>
                    </a:cubicBezTo>
                    <a:cubicBezTo>
                      <a:pt x="14" y="0"/>
                      <a:pt x="25" y="13"/>
                      <a:pt x="34" y="16"/>
                    </a:cubicBezTo>
                    <a:cubicBezTo>
                      <a:pt x="56" y="36"/>
                      <a:pt x="73" y="54"/>
                      <a:pt x="98" y="71"/>
                    </a:cubicBezTo>
                    <a:cubicBezTo>
                      <a:pt x="108" y="101"/>
                      <a:pt x="125" y="114"/>
                      <a:pt x="135" y="144"/>
                    </a:cubicBezTo>
                    <a:cubicBezTo>
                      <a:pt x="128" y="306"/>
                      <a:pt x="152" y="342"/>
                      <a:pt x="62" y="437"/>
                    </a:cubicBezTo>
                    <a:cubicBezTo>
                      <a:pt x="48" y="480"/>
                      <a:pt x="64" y="503"/>
                      <a:pt x="16" y="519"/>
                    </a:cubicBezTo>
                    <a:close/>
                  </a:path>
                </a:pathLst>
              </a:custGeom>
              <a:grpFill/>
              <a:ln w="9525">
                <a:solidFill>
                  <a:schemeClr val="tx1"/>
                </a:solidFill>
                <a:round/>
                <a:headEnd/>
                <a:tailEnd/>
              </a:ln>
              <a:effectLst/>
            </p:spPr>
            <p:txBody>
              <a:bodyPr/>
              <a:lstStyle/>
              <a:p>
                <a:endParaRPr lang="en-PH"/>
              </a:p>
            </p:txBody>
          </p:sp>
          <p:sp>
            <p:nvSpPr>
              <p:cNvPr id="145" name="Freeform 213"/>
              <p:cNvSpPr>
                <a:spLocks/>
              </p:cNvSpPr>
              <p:nvPr/>
            </p:nvSpPr>
            <p:spPr bwMode="auto">
              <a:xfrm>
                <a:off x="1819" y="4325"/>
                <a:ext cx="348" cy="448"/>
              </a:xfrm>
              <a:custGeom>
                <a:avLst/>
                <a:gdLst/>
                <a:ahLst/>
                <a:cxnLst>
                  <a:cxn ang="0">
                    <a:pos x="0" y="448"/>
                  </a:cxn>
                  <a:cxn ang="0">
                    <a:pos x="19" y="393"/>
                  </a:cxn>
                  <a:cxn ang="0">
                    <a:pos x="55" y="338"/>
                  </a:cxn>
                  <a:cxn ang="0">
                    <a:pos x="110" y="91"/>
                  </a:cxn>
                  <a:cxn ang="0">
                    <a:pos x="165" y="0"/>
                  </a:cxn>
                  <a:cxn ang="0">
                    <a:pos x="293" y="9"/>
                  </a:cxn>
                  <a:cxn ang="0">
                    <a:pos x="320" y="27"/>
                  </a:cxn>
                  <a:cxn ang="0">
                    <a:pos x="339" y="45"/>
                  </a:cxn>
                  <a:cxn ang="0">
                    <a:pos x="284" y="27"/>
                  </a:cxn>
                  <a:cxn ang="0">
                    <a:pos x="183" y="36"/>
                  </a:cxn>
                  <a:cxn ang="0">
                    <a:pos x="156" y="109"/>
                  </a:cxn>
                  <a:cxn ang="0">
                    <a:pos x="101" y="219"/>
                  </a:cxn>
                  <a:cxn ang="0">
                    <a:pos x="55" y="329"/>
                  </a:cxn>
                  <a:cxn ang="0">
                    <a:pos x="46" y="393"/>
                  </a:cxn>
                  <a:cxn ang="0">
                    <a:pos x="0" y="448"/>
                  </a:cxn>
                </a:cxnLst>
                <a:rect l="0" t="0" r="r" b="b"/>
                <a:pathLst>
                  <a:path w="348" h="448">
                    <a:moveTo>
                      <a:pt x="0" y="448"/>
                    </a:moveTo>
                    <a:cubicBezTo>
                      <a:pt x="6" y="430"/>
                      <a:pt x="8" y="409"/>
                      <a:pt x="19" y="393"/>
                    </a:cubicBezTo>
                    <a:cubicBezTo>
                      <a:pt x="31" y="375"/>
                      <a:pt x="55" y="338"/>
                      <a:pt x="55" y="338"/>
                    </a:cubicBezTo>
                    <a:cubicBezTo>
                      <a:pt x="64" y="200"/>
                      <a:pt x="65" y="193"/>
                      <a:pt x="110" y="91"/>
                    </a:cubicBezTo>
                    <a:cubicBezTo>
                      <a:pt x="129" y="48"/>
                      <a:pt x="119" y="15"/>
                      <a:pt x="165" y="0"/>
                    </a:cubicBezTo>
                    <a:cubicBezTo>
                      <a:pt x="208" y="3"/>
                      <a:pt x="251" y="2"/>
                      <a:pt x="293" y="9"/>
                    </a:cubicBezTo>
                    <a:cubicBezTo>
                      <a:pt x="304" y="11"/>
                      <a:pt x="311" y="20"/>
                      <a:pt x="320" y="27"/>
                    </a:cubicBezTo>
                    <a:cubicBezTo>
                      <a:pt x="327" y="32"/>
                      <a:pt x="348" y="45"/>
                      <a:pt x="339" y="45"/>
                    </a:cubicBezTo>
                    <a:cubicBezTo>
                      <a:pt x="320" y="45"/>
                      <a:pt x="284" y="27"/>
                      <a:pt x="284" y="27"/>
                    </a:cubicBezTo>
                    <a:cubicBezTo>
                      <a:pt x="250" y="30"/>
                      <a:pt x="215" y="26"/>
                      <a:pt x="183" y="36"/>
                    </a:cubicBezTo>
                    <a:cubicBezTo>
                      <a:pt x="164" y="42"/>
                      <a:pt x="158" y="101"/>
                      <a:pt x="156" y="109"/>
                    </a:cubicBezTo>
                    <a:cubicBezTo>
                      <a:pt x="145" y="157"/>
                      <a:pt x="142" y="192"/>
                      <a:pt x="101" y="219"/>
                    </a:cubicBezTo>
                    <a:cubicBezTo>
                      <a:pt x="88" y="257"/>
                      <a:pt x="68" y="290"/>
                      <a:pt x="55" y="329"/>
                    </a:cubicBezTo>
                    <a:cubicBezTo>
                      <a:pt x="52" y="350"/>
                      <a:pt x="52" y="372"/>
                      <a:pt x="46" y="393"/>
                    </a:cubicBezTo>
                    <a:cubicBezTo>
                      <a:pt x="37" y="422"/>
                      <a:pt x="0" y="423"/>
                      <a:pt x="0" y="448"/>
                    </a:cubicBezTo>
                    <a:close/>
                  </a:path>
                </a:pathLst>
              </a:custGeom>
              <a:grpFill/>
              <a:ln w="9525">
                <a:solidFill>
                  <a:schemeClr val="tx1"/>
                </a:solidFill>
                <a:round/>
                <a:headEnd/>
                <a:tailEnd/>
              </a:ln>
              <a:effectLst/>
            </p:spPr>
            <p:txBody>
              <a:bodyPr/>
              <a:lstStyle/>
              <a:p>
                <a:endParaRPr lang="en-PH"/>
              </a:p>
            </p:txBody>
          </p:sp>
        </p:grpSp>
        <p:sp>
          <p:nvSpPr>
            <p:cNvPr id="142" name="Freeform 214"/>
            <p:cNvSpPr>
              <a:spLocks/>
            </p:cNvSpPr>
            <p:nvPr/>
          </p:nvSpPr>
          <p:spPr bwMode="auto">
            <a:xfrm>
              <a:off x="1902" y="4475"/>
              <a:ext cx="301" cy="333"/>
            </a:xfrm>
            <a:custGeom>
              <a:avLst/>
              <a:gdLst/>
              <a:ahLst/>
              <a:cxnLst>
                <a:cxn ang="0">
                  <a:pos x="55" y="307"/>
                </a:cxn>
                <a:cxn ang="0">
                  <a:pos x="64" y="252"/>
                </a:cxn>
                <a:cxn ang="0">
                  <a:pos x="109" y="215"/>
                </a:cxn>
                <a:cxn ang="0">
                  <a:pos x="183" y="115"/>
                </a:cxn>
                <a:cxn ang="0">
                  <a:pos x="274" y="51"/>
                </a:cxn>
                <a:cxn ang="0">
                  <a:pos x="301" y="42"/>
                </a:cxn>
                <a:cxn ang="0">
                  <a:pos x="173" y="23"/>
                </a:cxn>
                <a:cxn ang="0">
                  <a:pos x="91" y="179"/>
                </a:cxn>
                <a:cxn ang="0">
                  <a:pos x="45" y="215"/>
                </a:cxn>
                <a:cxn ang="0">
                  <a:pos x="55" y="307"/>
                </a:cxn>
              </a:cxnLst>
              <a:rect l="0" t="0" r="r" b="b"/>
              <a:pathLst>
                <a:path w="301" h="333">
                  <a:moveTo>
                    <a:pt x="55" y="307"/>
                  </a:moveTo>
                  <a:cubicBezTo>
                    <a:pt x="58" y="289"/>
                    <a:pt x="56" y="269"/>
                    <a:pt x="64" y="252"/>
                  </a:cubicBezTo>
                  <a:cubicBezTo>
                    <a:pt x="73" y="235"/>
                    <a:pt x="97" y="231"/>
                    <a:pt x="109" y="215"/>
                  </a:cubicBezTo>
                  <a:cubicBezTo>
                    <a:pt x="135" y="180"/>
                    <a:pt x="152" y="145"/>
                    <a:pt x="183" y="115"/>
                  </a:cubicBezTo>
                  <a:cubicBezTo>
                    <a:pt x="199" y="67"/>
                    <a:pt x="226" y="67"/>
                    <a:pt x="274" y="51"/>
                  </a:cubicBezTo>
                  <a:cubicBezTo>
                    <a:pt x="283" y="48"/>
                    <a:pt x="301" y="42"/>
                    <a:pt x="301" y="42"/>
                  </a:cubicBezTo>
                  <a:cubicBezTo>
                    <a:pt x="261" y="0"/>
                    <a:pt x="236" y="16"/>
                    <a:pt x="173" y="23"/>
                  </a:cubicBezTo>
                  <a:cubicBezTo>
                    <a:pt x="114" y="83"/>
                    <a:pt x="116" y="101"/>
                    <a:pt x="91" y="179"/>
                  </a:cubicBezTo>
                  <a:cubicBezTo>
                    <a:pt x="85" y="198"/>
                    <a:pt x="59" y="202"/>
                    <a:pt x="45" y="215"/>
                  </a:cubicBezTo>
                  <a:cubicBezTo>
                    <a:pt x="37" y="239"/>
                    <a:pt x="0" y="333"/>
                    <a:pt x="55" y="307"/>
                  </a:cubicBezTo>
                  <a:close/>
                </a:path>
              </a:pathLst>
            </a:custGeom>
            <a:grpFill/>
            <a:ln w="9525">
              <a:solidFill>
                <a:schemeClr val="tx1"/>
              </a:solidFill>
              <a:round/>
              <a:headEnd/>
              <a:tailEnd/>
            </a:ln>
            <a:effectLst/>
          </p:spPr>
          <p:txBody>
            <a:bodyPr/>
            <a:lstStyle/>
            <a:p>
              <a:endParaRPr lang="en-PH"/>
            </a:p>
          </p:txBody>
        </p:sp>
      </p:grpSp>
      <p:grpSp>
        <p:nvGrpSpPr>
          <p:cNvPr id="28" name="Group 215"/>
          <p:cNvGrpSpPr>
            <a:grpSpLocks/>
          </p:cNvGrpSpPr>
          <p:nvPr/>
        </p:nvGrpSpPr>
        <p:grpSpPr bwMode="auto">
          <a:xfrm rot="71610">
            <a:off x="2438400" y="4398963"/>
            <a:ext cx="152400" cy="76200"/>
            <a:chOff x="2608" y="1774"/>
            <a:chExt cx="844" cy="355"/>
          </a:xfrm>
        </p:grpSpPr>
        <p:sp>
          <p:nvSpPr>
            <p:cNvPr id="147" name="Freeform 216"/>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48" name="Oval 217"/>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29" name="Group 218"/>
          <p:cNvGrpSpPr>
            <a:grpSpLocks/>
          </p:cNvGrpSpPr>
          <p:nvPr/>
        </p:nvGrpSpPr>
        <p:grpSpPr bwMode="auto">
          <a:xfrm rot="21528390" flipH="1">
            <a:off x="2133600" y="4400550"/>
            <a:ext cx="152400" cy="76200"/>
            <a:chOff x="2608" y="1774"/>
            <a:chExt cx="844" cy="355"/>
          </a:xfrm>
        </p:grpSpPr>
        <p:sp>
          <p:nvSpPr>
            <p:cNvPr id="150" name="Freeform 219"/>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51" name="Oval 220"/>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0" name="Group 221"/>
          <p:cNvGrpSpPr>
            <a:grpSpLocks/>
          </p:cNvGrpSpPr>
          <p:nvPr/>
        </p:nvGrpSpPr>
        <p:grpSpPr bwMode="auto">
          <a:xfrm rot="21528390" flipH="1">
            <a:off x="2743200" y="4324350"/>
            <a:ext cx="152400" cy="76200"/>
            <a:chOff x="2608" y="1774"/>
            <a:chExt cx="844" cy="355"/>
          </a:xfrm>
        </p:grpSpPr>
        <p:sp>
          <p:nvSpPr>
            <p:cNvPr id="153" name="Freeform 222"/>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54" name="Oval 223"/>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1" name="Group 224"/>
          <p:cNvGrpSpPr>
            <a:grpSpLocks/>
          </p:cNvGrpSpPr>
          <p:nvPr/>
        </p:nvGrpSpPr>
        <p:grpSpPr bwMode="auto">
          <a:xfrm rot="71610">
            <a:off x="2819400" y="4475163"/>
            <a:ext cx="152400" cy="76200"/>
            <a:chOff x="2608" y="1774"/>
            <a:chExt cx="844" cy="355"/>
          </a:xfrm>
        </p:grpSpPr>
        <p:sp>
          <p:nvSpPr>
            <p:cNvPr id="156" name="Freeform 225"/>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57" name="Oval 226"/>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2" name="Group 227"/>
          <p:cNvGrpSpPr>
            <a:grpSpLocks/>
          </p:cNvGrpSpPr>
          <p:nvPr/>
        </p:nvGrpSpPr>
        <p:grpSpPr bwMode="auto">
          <a:xfrm rot="71610">
            <a:off x="4038600" y="5162550"/>
            <a:ext cx="228600" cy="76200"/>
            <a:chOff x="2608" y="1774"/>
            <a:chExt cx="844" cy="355"/>
          </a:xfrm>
        </p:grpSpPr>
        <p:sp>
          <p:nvSpPr>
            <p:cNvPr id="159" name="Freeform 228"/>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60" name="Oval 229"/>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3" name="Group 230"/>
          <p:cNvGrpSpPr>
            <a:grpSpLocks/>
          </p:cNvGrpSpPr>
          <p:nvPr/>
        </p:nvGrpSpPr>
        <p:grpSpPr bwMode="auto">
          <a:xfrm rot="71610">
            <a:off x="4876800" y="5162550"/>
            <a:ext cx="381000" cy="152400"/>
            <a:chOff x="2608" y="1774"/>
            <a:chExt cx="844" cy="355"/>
          </a:xfrm>
        </p:grpSpPr>
        <p:sp>
          <p:nvSpPr>
            <p:cNvPr id="162" name="Freeform 231"/>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63" name="Oval 232"/>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4" name="Group 233"/>
          <p:cNvGrpSpPr>
            <a:grpSpLocks/>
          </p:cNvGrpSpPr>
          <p:nvPr/>
        </p:nvGrpSpPr>
        <p:grpSpPr bwMode="auto">
          <a:xfrm rot="71610">
            <a:off x="5713413" y="5389563"/>
            <a:ext cx="457200" cy="228600"/>
            <a:chOff x="2608" y="1774"/>
            <a:chExt cx="844" cy="355"/>
          </a:xfrm>
        </p:grpSpPr>
        <p:sp>
          <p:nvSpPr>
            <p:cNvPr id="165" name="Freeform 234"/>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66" name="Oval 235"/>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5" name="Group 236"/>
          <p:cNvGrpSpPr>
            <a:grpSpLocks/>
          </p:cNvGrpSpPr>
          <p:nvPr/>
        </p:nvGrpSpPr>
        <p:grpSpPr bwMode="auto">
          <a:xfrm rot="71610">
            <a:off x="6781800" y="5086350"/>
            <a:ext cx="457200" cy="228600"/>
            <a:chOff x="2608" y="1774"/>
            <a:chExt cx="844" cy="355"/>
          </a:xfrm>
        </p:grpSpPr>
        <p:sp>
          <p:nvSpPr>
            <p:cNvPr id="168" name="Freeform 237"/>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69" name="Oval 238"/>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6" name="Group 242"/>
          <p:cNvGrpSpPr>
            <a:grpSpLocks/>
          </p:cNvGrpSpPr>
          <p:nvPr/>
        </p:nvGrpSpPr>
        <p:grpSpPr bwMode="auto">
          <a:xfrm rot="71610">
            <a:off x="6324600" y="4933950"/>
            <a:ext cx="457200" cy="228600"/>
            <a:chOff x="2608" y="1774"/>
            <a:chExt cx="844" cy="355"/>
          </a:xfrm>
        </p:grpSpPr>
        <p:sp>
          <p:nvSpPr>
            <p:cNvPr id="171" name="Freeform 243"/>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72" name="Oval 244"/>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sp>
        <p:nvSpPr>
          <p:cNvPr id="173" name="Freeform 246"/>
          <p:cNvSpPr>
            <a:spLocks/>
          </p:cNvSpPr>
          <p:nvPr/>
        </p:nvSpPr>
        <p:spPr bwMode="auto">
          <a:xfrm>
            <a:off x="6781800" y="4476750"/>
            <a:ext cx="41275" cy="33338"/>
          </a:xfrm>
          <a:custGeom>
            <a:avLst/>
            <a:gdLst/>
            <a:ahLst/>
            <a:cxnLst>
              <a:cxn ang="0">
                <a:pos x="0" y="0"/>
              </a:cxn>
              <a:cxn ang="0">
                <a:pos x="6" y="18"/>
              </a:cxn>
              <a:cxn ang="0">
                <a:pos x="24" y="12"/>
              </a:cxn>
              <a:cxn ang="0">
                <a:pos x="0" y="0"/>
              </a:cxn>
            </a:cxnLst>
            <a:rect l="0" t="0" r="r" b="b"/>
            <a:pathLst>
              <a:path w="26" h="21">
                <a:moveTo>
                  <a:pt x="0" y="0"/>
                </a:moveTo>
                <a:cubicBezTo>
                  <a:pt x="2" y="6"/>
                  <a:pt x="0" y="15"/>
                  <a:pt x="6" y="18"/>
                </a:cubicBezTo>
                <a:cubicBezTo>
                  <a:pt x="12" y="21"/>
                  <a:pt x="26" y="18"/>
                  <a:pt x="24" y="12"/>
                </a:cubicBezTo>
                <a:cubicBezTo>
                  <a:pt x="21" y="4"/>
                  <a:pt x="8" y="4"/>
                  <a:pt x="0" y="0"/>
                </a:cubicBezTo>
                <a:close/>
              </a:path>
            </a:pathLst>
          </a:custGeom>
          <a:solidFill>
            <a:schemeClr val="accent2"/>
          </a:solidFill>
          <a:ln w="28575" cmpd="sng">
            <a:solidFill>
              <a:schemeClr val="tx1"/>
            </a:solidFill>
            <a:round/>
            <a:headEnd/>
            <a:tailEnd/>
          </a:ln>
          <a:effectLst/>
        </p:spPr>
        <p:txBody>
          <a:bodyPr/>
          <a:lstStyle/>
          <a:p>
            <a:endParaRPr lang="en-PH"/>
          </a:p>
        </p:txBody>
      </p:sp>
      <p:sp>
        <p:nvSpPr>
          <p:cNvPr id="174" name="Freeform 247"/>
          <p:cNvSpPr>
            <a:spLocks/>
          </p:cNvSpPr>
          <p:nvPr/>
        </p:nvSpPr>
        <p:spPr bwMode="auto">
          <a:xfrm>
            <a:off x="6781800" y="4552950"/>
            <a:ext cx="41275" cy="33338"/>
          </a:xfrm>
          <a:custGeom>
            <a:avLst/>
            <a:gdLst/>
            <a:ahLst/>
            <a:cxnLst>
              <a:cxn ang="0">
                <a:pos x="0" y="0"/>
              </a:cxn>
              <a:cxn ang="0">
                <a:pos x="6" y="18"/>
              </a:cxn>
              <a:cxn ang="0">
                <a:pos x="24" y="12"/>
              </a:cxn>
              <a:cxn ang="0">
                <a:pos x="0" y="0"/>
              </a:cxn>
            </a:cxnLst>
            <a:rect l="0" t="0" r="r" b="b"/>
            <a:pathLst>
              <a:path w="26" h="21">
                <a:moveTo>
                  <a:pt x="0" y="0"/>
                </a:moveTo>
                <a:cubicBezTo>
                  <a:pt x="2" y="6"/>
                  <a:pt x="0" y="15"/>
                  <a:pt x="6" y="18"/>
                </a:cubicBezTo>
                <a:cubicBezTo>
                  <a:pt x="12" y="21"/>
                  <a:pt x="26" y="18"/>
                  <a:pt x="24" y="12"/>
                </a:cubicBezTo>
                <a:cubicBezTo>
                  <a:pt x="21" y="4"/>
                  <a:pt x="8" y="4"/>
                  <a:pt x="0" y="0"/>
                </a:cubicBezTo>
                <a:close/>
              </a:path>
            </a:pathLst>
          </a:custGeom>
          <a:solidFill>
            <a:schemeClr val="accent2"/>
          </a:solidFill>
          <a:ln w="28575" cmpd="sng">
            <a:solidFill>
              <a:schemeClr val="tx1"/>
            </a:solidFill>
            <a:round/>
            <a:headEnd/>
            <a:tailEnd/>
          </a:ln>
          <a:effectLst/>
        </p:spPr>
        <p:txBody>
          <a:bodyPr/>
          <a:lstStyle/>
          <a:p>
            <a:endParaRPr lang="en-PH"/>
          </a:p>
        </p:txBody>
      </p:sp>
      <p:sp>
        <p:nvSpPr>
          <p:cNvPr id="175" name="Freeform 248"/>
          <p:cNvSpPr>
            <a:spLocks/>
          </p:cNvSpPr>
          <p:nvPr/>
        </p:nvSpPr>
        <p:spPr bwMode="auto">
          <a:xfrm>
            <a:off x="6858000" y="4629150"/>
            <a:ext cx="41275" cy="33338"/>
          </a:xfrm>
          <a:custGeom>
            <a:avLst/>
            <a:gdLst/>
            <a:ahLst/>
            <a:cxnLst>
              <a:cxn ang="0">
                <a:pos x="0" y="0"/>
              </a:cxn>
              <a:cxn ang="0">
                <a:pos x="6" y="18"/>
              </a:cxn>
              <a:cxn ang="0">
                <a:pos x="24" y="12"/>
              </a:cxn>
              <a:cxn ang="0">
                <a:pos x="0" y="0"/>
              </a:cxn>
            </a:cxnLst>
            <a:rect l="0" t="0" r="r" b="b"/>
            <a:pathLst>
              <a:path w="26" h="21">
                <a:moveTo>
                  <a:pt x="0" y="0"/>
                </a:moveTo>
                <a:cubicBezTo>
                  <a:pt x="2" y="6"/>
                  <a:pt x="0" y="15"/>
                  <a:pt x="6" y="18"/>
                </a:cubicBezTo>
                <a:cubicBezTo>
                  <a:pt x="12" y="21"/>
                  <a:pt x="26" y="18"/>
                  <a:pt x="24" y="12"/>
                </a:cubicBezTo>
                <a:cubicBezTo>
                  <a:pt x="21" y="4"/>
                  <a:pt x="8" y="4"/>
                  <a:pt x="0" y="0"/>
                </a:cubicBezTo>
                <a:close/>
              </a:path>
            </a:pathLst>
          </a:custGeom>
          <a:solidFill>
            <a:schemeClr val="accent2"/>
          </a:solidFill>
          <a:ln w="28575" cmpd="sng">
            <a:solidFill>
              <a:schemeClr val="tx1"/>
            </a:solidFill>
            <a:round/>
            <a:headEnd/>
            <a:tailEnd/>
          </a:ln>
          <a:effectLst/>
        </p:spPr>
        <p:txBody>
          <a:bodyPr/>
          <a:lstStyle/>
          <a:p>
            <a:endParaRPr lang="en-PH"/>
          </a:p>
        </p:txBody>
      </p:sp>
      <p:sp>
        <p:nvSpPr>
          <p:cNvPr id="176" name="Freeform 249"/>
          <p:cNvSpPr>
            <a:spLocks/>
          </p:cNvSpPr>
          <p:nvPr/>
        </p:nvSpPr>
        <p:spPr bwMode="auto">
          <a:xfrm>
            <a:off x="6858000" y="4552950"/>
            <a:ext cx="41275" cy="33338"/>
          </a:xfrm>
          <a:custGeom>
            <a:avLst/>
            <a:gdLst/>
            <a:ahLst/>
            <a:cxnLst>
              <a:cxn ang="0">
                <a:pos x="0" y="0"/>
              </a:cxn>
              <a:cxn ang="0">
                <a:pos x="6" y="18"/>
              </a:cxn>
              <a:cxn ang="0">
                <a:pos x="24" y="12"/>
              </a:cxn>
              <a:cxn ang="0">
                <a:pos x="0" y="0"/>
              </a:cxn>
            </a:cxnLst>
            <a:rect l="0" t="0" r="r" b="b"/>
            <a:pathLst>
              <a:path w="26" h="21">
                <a:moveTo>
                  <a:pt x="0" y="0"/>
                </a:moveTo>
                <a:cubicBezTo>
                  <a:pt x="2" y="6"/>
                  <a:pt x="0" y="15"/>
                  <a:pt x="6" y="18"/>
                </a:cubicBezTo>
                <a:cubicBezTo>
                  <a:pt x="12" y="21"/>
                  <a:pt x="26" y="18"/>
                  <a:pt x="24" y="12"/>
                </a:cubicBezTo>
                <a:cubicBezTo>
                  <a:pt x="21" y="4"/>
                  <a:pt x="8" y="4"/>
                  <a:pt x="0" y="0"/>
                </a:cubicBezTo>
                <a:close/>
              </a:path>
            </a:pathLst>
          </a:custGeom>
          <a:solidFill>
            <a:schemeClr val="accent2"/>
          </a:solidFill>
          <a:ln w="28575" cmpd="sng">
            <a:solidFill>
              <a:schemeClr val="tx1"/>
            </a:solidFill>
            <a:round/>
            <a:headEnd/>
            <a:tailEnd/>
          </a:ln>
          <a:effectLst/>
        </p:spPr>
        <p:txBody>
          <a:bodyPr/>
          <a:lstStyle/>
          <a:p>
            <a:endParaRPr lang="en-PH"/>
          </a:p>
        </p:txBody>
      </p:sp>
      <p:sp>
        <p:nvSpPr>
          <p:cNvPr id="177" name="Freeform 250"/>
          <p:cNvSpPr>
            <a:spLocks/>
          </p:cNvSpPr>
          <p:nvPr/>
        </p:nvSpPr>
        <p:spPr bwMode="auto">
          <a:xfrm>
            <a:off x="6934200" y="4476750"/>
            <a:ext cx="41275" cy="33338"/>
          </a:xfrm>
          <a:custGeom>
            <a:avLst/>
            <a:gdLst/>
            <a:ahLst/>
            <a:cxnLst>
              <a:cxn ang="0">
                <a:pos x="0" y="0"/>
              </a:cxn>
              <a:cxn ang="0">
                <a:pos x="6" y="18"/>
              </a:cxn>
              <a:cxn ang="0">
                <a:pos x="24" y="12"/>
              </a:cxn>
              <a:cxn ang="0">
                <a:pos x="0" y="0"/>
              </a:cxn>
            </a:cxnLst>
            <a:rect l="0" t="0" r="r" b="b"/>
            <a:pathLst>
              <a:path w="26" h="21">
                <a:moveTo>
                  <a:pt x="0" y="0"/>
                </a:moveTo>
                <a:cubicBezTo>
                  <a:pt x="2" y="6"/>
                  <a:pt x="0" y="15"/>
                  <a:pt x="6" y="18"/>
                </a:cubicBezTo>
                <a:cubicBezTo>
                  <a:pt x="12" y="21"/>
                  <a:pt x="26" y="18"/>
                  <a:pt x="24" y="12"/>
                </a:cubicBezTo>
                <a:cubicBezTo>
                  <a:pt x="21" y="4"/>
                  <a:pt x="8" y="4"/>
                  <a:pt x="0" y="0"/>
                </a:cubicBezTo>
                <a:close/>
              </a:path>
            </a:pathLst>
          </a:custGeom>
          <a:solidFill>
            <a:schemeClr val="accent2"/>
          </a:solidFill>
          <a:ln w="28575" cmpd="sng">
            <a:solidFill>
              <a:schemeClr val="tx1"/>
            </a:solidFill>
            <a:round/>
            <a:headEnd/>
            <a:tailEnd/>
          </a:ln>
          <a:effectLst/>
        </p:spPr>
        <p:txBody>
          <a:bodyPr/>
          <a:lstStyle/>
          <a:p>
            <a:endParaRPr lang="en-PH"/>
          </a:p>
        </p:txBody>
      </p:sp>
      <p:sp>
        <p:nvSpPr>
          <p:cNvPr id="178" name="Freeform 251"/>
          <p:cNvSpPr>
            <a:spLocks/>
          </p:cNvSpPr>
          <p:nvPr/>
        </p:nvSpPr>
        <p:spPr bwMode="auto">
          <a:xfrm>
            <a:off x="2155825" y="4494213"/>
            <a:ext cx="53975" cy="85725"/>
          </a:xfrm>
          <a:custGeom>
            <a:avLst/>
            <a:gdLst/>
            <a:ahLst/>
            <a:cxnLst>
              <a:cxn ang="0">
                <a:pos x="0" y="110"/>
              </a:cxn>
              <a:cxn ang="0">
                <a:pos x="74" y="64"/>
              </a:cxn>
              <a:cxn ang="0">
                <a:pos x="101" y="0"/>
              </a:cxn>
            </a:cxnLst>
            <a:rect l="0" t="0" r="r" b="b"/>
            <a:pathLst>
              <a:path w="101" h="110">
                <a:moveTo>
                  <a:pt x="0" y="110"/>
                </a:moveTo>
                <a:cubicBezTo>
                  <a:pt x="32" y="100"/>
                  <a:pt x="46" y="82"/>
                  <a:pt x="74" y="64"/>
                </a:cubicBezTo>
                <a:cubicBezTo>
                  <a:pt x="88" y="43"/>
                  <a:pt x="101" y="26"/>
                  <a:pt x="101" y="0"/>
                </a:cubicBezTo>
              </a:path>
            </a:pathLst>
          </a:custGeom>
          <a:noFill/>
          <a:ln w="19050" cmpd="sng">
            <a:solidFill>
              <a:srgbClr val="663300"/>
            </a:solidFill>
            <a:round/>
            <a:headEnd/>
            <a:tailEnd/>
          </a:ln>
          <a:effectLst/>
        </p:spPr>
        <p:txBody>
          <a:bodyPr/>
          <a:lstStyle/>
          <a:p>
            <a:endParaRPr lang="en-PH"/>
          </a:p>
        </p:txBody>
      </p:sp>
      <p:sp>
        <p:nvSpPr>
          <p:cNvPr id="179" name="Freeform 252"/>
          <p:cNvSpPr>
            <a:spLocks/>
          </p:cNvSpPr>
          <p:nvPr/>
        </p:nvSpPr>
        <p:spPr bwMode="auto">
          <a:xfrm>
            <a:off x="2063750" y="4476750"/>
            <a:ext cx="44450" cy="87313"/>
          </a:xfrm>
          <a:custGeom>
            <a:avLst/>
            <a:gdLst/>
            <a:ahLst/>
            <a:cxnLst>
              <a:cxn ang="0">
                <a:pos x="0" y="110"/>
              </a:cxn>
              <a:cxn ang="0">
                <a:pos x="74" y="37"/>
              </a:cxn>
              <a:cxn ang="0">
                <a:pos x="83" y="0"/>
              </a:cxn>
            </a:cxnLst>
            <a:rect l="0" t="0" r="r" b="b"/>
            <a:pathLst>
              <a:path w="84" h="110">
                <a:moveTo>
                  <a:pt x="0" y="110"/>
                </a:moveTo>
                <a:cubicBezTo>
                  <a:pt x="21" y="79"/>
                  <a:pt x="47" y="63"/>
                  <a:pt x="74" y="37"/>
                </a:cubicBezTo>
                <a:cubicBezTo>
                  <a:pt x="84" y="6"/>
                  <a:pt x="83" y="19"/>
                  <a:pt x="83" y="0"/>
                </a:cubicBezTo>
              </a:path>
            </a:pathLst>
          </a:custGeom>
          <a:noFill/>
          <a:ln w="19050" cmpd="sng">
            <a:solidFill>
              <a:srgbClr val="663300"/>
            </a:solidFill>
            <a:round/>
            <a:headEnd/>
            <a:tailEnd/>
          </a:ln>
          <a:effectLst/>
        </p:spPr>
        <p:txBody>
          <a:bodyPr/>
          <a:lstStyle/>
          <a:p>
            <a:endParaRPr lang="en-PH"/>
          </a:p>
        </p:txBody>
      </p:sp>
      <p:sp>
        <p:nvSpPr>
          <p:cNvPr id="180" name="Freeform 253"/>
          <p:cNvSpPr>
            <a:spLocks/>
          </p:cNvSpPr>
          <p:nvPr/>
        </p:nvSpPr>
        <p:spPr bwMode="auto">
          <a:xfrm>
            <a:off x="2057400" y="4552950"/>
            <a:ext cx="23813" cy="120650"/>
          </a:xfrm>
          <a:custGeom>
            <a:avLst/>
            <a:gdLst/>
            <a:ahLst/>
            <a:cxnLst>
              <a:cxn ang="0">
                <a:pos x="1" y="76"/>
              </a:cxn>
              <a:cxn ang="0">
                <a:pos x="7" y="33"/>
              </a:cxn>
              <a:cxn ang="0">
                <a:pos x="15" y="5"/>
              </a:cxn>
            </a:cxnLst>
            <a:rect l="0" t="0" r="r" b="b"/>
            <a:pathLst>
              <a:path w="15" h="76">
                <a:moveTo>
                  <a:pt x="1" y="76"/>
                </a:moveTo>
                <a:cubicBezTo>
                  <a:pt x="0" y="61"/>
                  <a:pt x="9" y="48"/>
                  <a:pt x="7" y="33"/>
                </a:cubicBezTo>
                <a:cubicBezTo>
                  <a:pt x="4" y="0"/>
                  <a:pt x="15" y="20"/>
                  <a:pt x="15" y="5"/>
                </a:cubicBezTo>
              </a:path>
            </a:pathLst>
          </a:custGeom>
          <a:noFill/>
          <a:ln w="19050" cmpd="sng">
            <a:solidFill>
              <a:srgbClr val="663300"/>
            </a:solidFill>
            <a:round/>
            <a:headEnd/>
            <a:tailEnd/>
          </a:ln>
          <a:effectLst/>
        </p:spPr>
        <p:txBody>
          <a:bodyPr/>
          <a:lstStyle/>
          <a:p>
            <a:endParaRPr lang="en-PH"/>
          </a:p>
        </p:txBody>
      </p:sp>
      <p:sp>
        <p:nvSpPr>
          <p:cNvPr id="181" name="Freeform 254"/>
          <p:cNvSpPr>
            <a:spLocks/>
          </p:cNvSpPr>
          <p:nvPr/>
        </p:nvSpPr>
        <p:spPr bwMode="auto">
          <a:xfrm>
            <a:off x="1905000" y="4552950"/>
            <a:ext cx="23813" cy="120650"/>
          </a:xfrm>
          <a:custGeom>
            <a:avLst/>
            <a:gdLst/>
            <a:ahLst/>
            <a:cxnLst>
              <a:cxn ang="0">
                <a:pos x="1" y="76"/>
              </a:cxn>
              <a:cxn ang="0">
                <a:pos x="7" y="33"/>
              </a:cxn>
              <a:cxn ang="0">
                <a:pos x="15" y="5"/>
              </a:cxn>
            </a:cxnLst>
            <a:rect l="0" t="0" r="r" b="b"/>
            <a:pathLst>
              <a:path w="15" h="76">
                <a:moveTo>
                  <a:pt x="1" y="76"/>
                </a:moveTo>
                <a:cubicBezTo>
                  <a:pt x="0" y="61"/>
                  <a:pt x="9" y="48"/>
                  <a:pt x="7" y="33"/>
                </a:cubicBezTo>
                <a:cubicBezTo>
                  <a:pt x="4" y="0"/>
                  <a:pt x="15" y="20"/>
                  <a:pt x="15" y="5"/>
                </a:cubicBezTo>
              </a:path>
            </a:pathLst>
          </a:custGeom>
          <a:noFill/>
          <a:ln w="19050" cmpd="sng">
            <a:solidFill>
              <a:srgbClr val="663300"/>
            </a:solidFill>
            <a:round/>
            <a:headEnd/>
            <a:tailEnd/>
          </a:ln>
          <a:effectLst/>
        </p:spPr>
        <p:txBody>
          <a:bodyPr/>
          <a:lstStyle/>
          <a:p>
            <a:endParaRPr lang="en-PH"/>
          </a:p>
        </p:txBody>
      </p:sp>
      <p:sp>
        <p:nvSpPr>
          <p:cNvPr id="182" name="Freeform 255"/>
          <p:cNvSpPr>
            <a:spLocks/>
          </p:cNvSpPr>
          <p:nvPr/>
        </p:nvSpPr>
        <p:spPr bwMode="auto">
          <a:xfrm>
            <a:off x="2120900" y="4552950"/>
            <a:ext cx="26988" cy="120650"/>
          </a:xfrm>
          <a:custGeom>
            <a:avLst/>
            <a:gdLst/>
            <a:ahLst/>
            <a:cxnLst>
              <a:cxn ang="0">
                <a:pos x="9" y="76"/>
              </a:cxn>
              <a:cxn ang="0">
                <a:pos x="15" y="33"/>
              </a:cxn>
              <a:cxn ang="0">
                <a:pos x="0" y="4"/>
              </a:cxn>
            </a:cxnLst>
            <a:rect l="0" t="0" r="r" b="b"/>
            <a:pathLst>
              <a:path w="17" h="76">
                <a:moveTo>
                  <a:pt x="9" y="76"/>
                </a:moveTo>
                <a:cubicBezTo>
                  <a:pt x="8" y="61"/>
                  <a:pt x="17" y="48"/>
                  <a:pt x="15" y="33"/>
                </a:cubicBezTo>
                <a:cubicBezTo>
                  <a:pt x="12" y="0"/>
                  <a:pt x="0" y="19"/>
                  <a:pt x="0" y="4"/>
                </a:cubicBezTo>
              </a:path>
            </a:pathLst>
          </a:custGeom>
          <a:noFill/>
          <a:ln w="19050" cmpd="sng">
            <a:solidFill>
              <a:srgbClr val="663300"/>
            </a:solidFill>
            <a:round/>
            <a:headEnd/>
            <a:tailEnd/>
          </a:ln>
          <a:effectLst/>
        </p:spPr>
        <p:txBody>
          <a:bodyPr/>
          <a:lstStyle/>
          <a:p>
            <a:endParaRPr lang="en-PH"/>
          </a:p>
        </p:txBody>
      </p:sp>
      <p:sp>
        <p:nvSpPr>
          <p:cNvPr id="183" name="Freeform 259"/>
          <p:cNvSpPr>
            <a:spLocks/>
          </p:cNvSpPr>
          <p:nvPr/>
        </p:nvSpPr>
        <p:spPr bwMode="auto">
          <a:xfrm>
            <a:off x="1600200" y="4083050"/>
            <a:ext cx="5600700" cy="127000"/>
          </a:xfrm>
          <a:custGeom>
            <a:avLst/>
            <a:gdLst/>
            <a:ahLst/>
            <a:cxnLst>
              <a:cxn ang="0">
                <a:pos x="0" y="56"/>
              </a:cxn>
              <a:cxn ang="0">
                <a:pos x="192" y="8"/>
              </a:cxn>
              <a:cxn ang="0">
                <a:pos x="288" y="8"/>
              </a:cxn>
              <a:cxn ang="0">
                <a:pos x="576" y="8"/>
              </a:cxn>
              <a:cxn ang="0">
                <a:pos x="912" y="56"/>
              </a:cxn>
              <a:cxn ang="0">
                <a:pos x="1200" y="56"/>
              </a:cxn>
              <a:cxn ang="0">
                <a:pos x="1824" y="8"/>
              </a:cxn>
              <a:cxn ang="0">
                <a:pos x="2400" y="68"/>
              </a:cxn>
              <a:cxn ang="0">
                <a:pos x="2940" y="20"/>
              </a:cxn>
              <a:cxn ang="0">
                <a:pos x="3528" y="80"/>
              </a:cxn>
            </a:cxnLst>
            <a:rect l="0" t="0" r="r" b="b"/>
            <a:pathLst>
              <a:path w="3528" h="80">
                <a:moveTo>
                  <a:pt x="0" y="56"/>
                </a:moveTo>
                <a:cubicBezTo>
                  <a:pt x="72" y="36"/>
                  <a:pt x="144" y="16"/>
                  <a:pt x="192" y="8"/>
                </a:cubicBezTo>
                <a:cubicBezTo>
                  <a:pt x="240" y="0"/>
                  <a:pt x="224" y="8"/>
                  <a:pt x="288" y="8"/>
                </a:cubicBezTo>
                <a:cubicBezTo>
                  <a:pt x="352" y="8"/>
                  <a:pt x="472" y="0"/>
                  <a:pt x="576" y="8"/>
                </a:cubicBezTo>
                <a:cubicBezTo>
                  <a:pt x="680" y="16"/>
                  <a:pt x="808" y="48"/>
                  <a:pt x="912" y="56"/>
                </a:cubicBezTo>
                <a:cubicBezTo>
                  <a:pt x="1016" y="64"/>
                  <a:pt x="1048" y="64"/>
                  <a:pt x="1200" y="56"/>
                </a:cubicBezTo>
                <a:cubicBezTo>
                  <a:pt x="1352" y="48"/>
                  <a:pt x="1624" y="6"/>
                  <a:pt x="1824" y="8"/>
                </a:cubicBezTo>
                <a:cubicBezTo>
                  <a:pt x="2024" y="10"/>
                  <a:pt x="2214" y="66"/>
                  <a:pt x="2400" y="68"/>
                </a:cubicBezTo>
                <a:cubicBezTo>
                  <a:pt x="2586" y="70"/>
                  <a:pt x="2752" y="18"/>
                  <a:pt x="2940" y="20"/>
                </a:cubicBezTo>
                <a:cubicBezTo>
                  <a:pt x="3128" y="22"/>
                  <a:pt x="3406" y="68"/>
                  <a:pt x="3528" y="80"/>
                </a:cubicBezTo>
              </a:path>
            </a:pathLst>
          </a:custGeom>
          <a:solidFill>
            <a:srgbClr val="0070C0"/>
          </a:solidFill>
          <a:ln w="57150" cmpd="sng">
            <a:solidFill>
              <a:srgbClr val="0070C0"/>
            </a:solidFill>
            <a:round/>
            <a:headEnd/>
            <a:tailEnd/>
          </a:ln>
          <a:effectLst/>
        </p:spPr>
        <p:txBody>
          <a:bodyPr/>
          <a:lstStyle/>
          <a:p>
            <a:endParaRPr lang="en-PH"/>
          </a:p>
        </p:txBody>
      </p:sp>
      <p:sp>
        <p:nvSpPr>
          <p:cNvPr id="194" name="Freeform 277" descr="Zig zag"/>
          <p:cNvSpPr>
            <a:spLocks/>
          </p:cNvSpPr>
          <p:nvPr/>
        </p:nvSpPr>
        <p:spPr bwMode="auto">
          <a:xfrm>
            <a:off x="909638" y="4248150"/>
            <a:ext cx="715962" cy="1171575"/>
          </a:xfrm>
          <a:custGeom>
            <a:avLst/>
            <a:gdLst/>
            <a:ahLst/>
            <a:cxnLst>
              <a:cxn ang="0">
                <a:pos x="387" y="8"/>
              </a:cxn>
              <a:cxn ang="0">
                <a:pos x="339" y="56"/>
              </a:cxn>
              <a:cxn ang="0">
                <a:pos x="291" y="104"/>
              </a:cxn>
              <a:cxn ang="0">
                <a:pos x="243" y="152"/>
              </a:cxn>
              <a:cxn ang="0">
                <a:pos x="195" y="248"/>
              </a:cxn>
              <a:cxn ang="0">
                <a:pos x="201" y="324"/>
              </a:cxn>
              <a:cxn ang="0">
                <a:pos x="261" y="426"/>
              </a:cxn>
              <a:cxn ang="0">
                <a:pos x="279" y="510"/>
              </a:cxn>
              <a:cxn ang="0">
                <a:pos x="243" y="584"/>
              </a:cxn>
              <a:cxn ang="0">
                <a:pos x="99" y="536"/>
              </a:cxn>
              <a:cxn ang="0">
                <a:pos x="3" y="536"/>
              </a:cxn>
              <a:cxn ang="0">
                <a:pos x="81" y="672"/>
              </a:cxn>
              <a:cxn ang="0">
                <a:pos x="117" y="726"/>
              </a:cxn>
              <a:cxn ang="0">
                <a:pos x="243" y="728"/>
              </a:cxn>
              <a:cxn ang="0">
                <a:pos x="339" y="728"/>
              </a:cxn>
              <a:cxn ang="0">
                <a:pos x="435" y="666"/>
              </a:cxn>
              <a:cxn ang="0">
                <a:pos x="435" y="536"/>
              </a:cxn>
              <a:cxn ang="0">
                <a:pos x="405" y="456"/>
              </a:cxn>
              <a:cxn ang="0">
                <a:pos x="345" y="342"/>
              </a:cxn>
              <a:cxn ang="0">
                <a:pos x="309" y="252"/>
              </a:cxn>
              <a:cxn ang="0">
                <a:pos x="339" y="200"/>
              </a:cxn>
              <a:cxn ang="0">
                <a:pos x="435" y="56"/>
              </a:cxn>
              <a:cxn ang="0">
                <a:pos x="435" y="8"/>
              </a:cxn>
              <a:cxn ang="0">
                <a:pos x="387" y="8"/>
              </a:cxn>
            </a:cxnLst>
            <a:rect l="0" t="0" r="r" b="b"/>
            <a:pathLst>
              <a:path w="451" h="738">
                <a:moveTo>
                  <a:pt x="387" y="8"/>
                </a:moveTo>
                <a:cubicBezTo>
                  <a:pt x="371" y="16"/>
                  <a:pt x="355" y="40"/>
                  <a:pt x="339" y="56"/>
                </a:cubicBezTo>
                <a:cubicBezTo>
                  <a:pt x="323" y="72"/>
                  <a:pt x="307" y="88"/>
                  <a:pt x="291" y="104"/>
                </a:cubicBezTo>
                <a:cubicBezTo>
                  <a:pt x="275" y="120"/>
                  <a:pt x="259" y="128"/>
                  <a:pt x="243" y="152"/>
                </a:cubicBezTo>
                <a:cubicBezTo>
                  <a:pt x="227" y="176"/>
                  <a:pt x="202" y="219"/>
                  <a:pt x="195" y="248"/>
                </a:cubicBezTo>
                <a:cubicBezTo>
                  <a:pt x="188" y="277"/>
                  <a:pt x="190" y="294"/>
                  <a:pt x="201" y="324"/>
                </a:cubicBezTo>
                <a:cubicBezTo>
                  <a:pt x="212" y="354"/>
                  <a:pt x="248" y="395"/>
                  <a:pt x="261" y="426"/>
                </a:cubicBezTo>
                <a:cubicBezTo>
                  <a:pt x="274" y="457"/>
                  <a:pt x="282" y="484"/>
                  <a:pt x="279" y="510"/>
                </a:cubicBezTo>
                <a:cubicBezTo>
                  <a:pt x="276" y="536"/>
                  <a:pt x="273" y="580"/>
                  <a:pt x="243" y="584"/>
                </a:cubicBezTo>
                <a:cubicBezTo>
                  <a:pt x="213" y="588"/>
                  <a:pt x="139" y="544"/>
                  <a:pt x="99" y="536"/>
                </a:cubicBezTo>
                <a:cubicBezTo>
                  <a:pt x="59" y="528"/>
                  <a:pt x="6" y="513"/>
                  <a:pt x="3" y="536"/>
                </a:cubicBezTo>
                <a:cubicBezTo>
                  <a:pt x="0" y="559"/>
                  <a:pt x="62" y="640"/>
                  <a:pt x="81" y="672"/>
                </a:cubicBezTo>
                <a:cubicBezTo>
                  <a:pt x="100" y="704"/>
                  <a:pt x="90" y="717"/>
                  <a:pt x="117" y="726"/>
                </a:cubicBezTo>
                <a:cubicBezTo>
                  <a:pt x="144" y="735"/>
                  <a:pt x="206" y="728"/>
                  <a:pt x="243" y="728"/>
                </a:cubicBezTo>
                <a:cubicBezTo>
                  <a:pt x="280" y="728"/>
                  <a:pt x="307" y="738"/>
                  <a:pt x="339" y="728"/>
                </a:cubicBezTo>
                <a:cubicBezTo>
                  <a:pt x="371" y="718"/>
                  <a:pt x="419" y="698"/>
                  <a:pt x="435" y="666"/>
                </a:cubicBezTo>
                <a:cubicBezTo>
                  <a:pt x="451" y="634"/>
                  <a:pt x="440" y="571"/>
                  <a:pt x="435" y="536"/>
                </a:cubicBezTo>
                <a:cubicBezTo>
                  <a:pt x="430" y="501"/>
                  <a:pt x="420" y="488"/>
                  <a:pt x="405" y="456"/>
                </a:cubicBezTo>
                <a:cubicBezTo>
                  <a:pt x="390" y="424"/>
                  <a:pt x="361" y="376"/>
                  <a:pt x="345" y="342"/>
                </a:cubicBezTo>
                <a:cubicBezTo>
                  <a:pt x="329" y="308"/>
                  <a:pt x="310" y="276"/>
                  <a:pt x="309" y="252"/>
                </a:cubicBezTo>
                <a:cubicBezTo>
                  <a:pt x="308" y="228"/>
                  <a:pt x="318" y="233"/>
                  <a:pt x="339" y="200"/>
                </a:cubicBezTo>
                <a:cubicBezTo>
                  <a:pt x="360" y="167"/>
                  <a:pt x="419" y="88"/>
                  <a:pt x="435" y="56"/>
                </a:cubicBezTo>
                <a:cubicBezTo>
                  <a:pt x="451" y="24"/>
                  <a:pt x="443" y="16"/>
                  <a:pt x="435" y="8"/>
                </a:cubicBezTo>
                <a:cubicBezTo>
                  <a:pt x="427" y="0"/>
                  <a:pt x="403" y="0"/>
                  <a:pt x="387" y="8"/>
                </a:cubicBezTo>
                <a:close/>
              </a:path>
            </a:pathLst>
          </a:custGeom>
          <a:pattFill prst="zigZag">
            <a:fgClr>
              <a:schemeClr val="accent2"/>
            </a:fgClr>
            <a:bgClr>
              <a:srgbClr val="FFFFFF"/>
            </a:bgClr>
          </a:pattFill>
          <a:ln w="9525">
            <a:solidFill>
              <a:schemeClr val="tx1"/>
            </a:solidFill>
            <a:round/>
            <a:headEnd/>
            <a:tailEnd/>
          </a:ln>
          <a:effectLst/>
        </p:spPr>
        <p:txBody>
          <a:bodyPr/>
          <a:lstStyle/>
          <a:p>
            <a:endParaRPr lang="en-PH"/>
          </a:p>
        </p:txBody>
      </p:sp>
      <p:grpSp>
        <p:nvGrpSpPr>
          <p:cNvPr id="37" name="Group 278"/>
          <p:cNvGrpSpPr>
            <a:grpSpLocks/>
          </p:cNvGrpSpPr>
          <p:nvPr/>
        </p:nvGrpSpPr>
        <p:grpSpPr bwMode="auto">
          <a:xfrm rot="18567543" flipH="1">
            <a:off x="1295400" y="4476750"/>
            <a:ext cx="152400" cy="76200"/>
            <a:chOff x="2608" y="1774"/>
            <a:chExt cx="844" cy="355"/>
          </a:xfrm>
        </p:grpSpPr>
        <p:sp>
          <p:nvSpPr>
            <p:cNvPr id="196" name="Freeform 279"/>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197" name="Oval 280"/>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grpSp>
        <p:nvGrpSpPr>
          <p:cNvPr id="38" name="Group 281"/>
          <p:cNvGrpSpPr>
            <a:grpSpLocks/>
          </p:cNvGrpSpPr>
          <p:nvPr/>
        </p:nvGrpSpPr>
        <p:grpSpPr bwMode="auto">
          <a:xfrm rot="21528390" flipH="1">
            <a:off x="2286000" y="4552950"/>
            <a:ext cx="152400" cy="76200"/>
            <a:chOff x="2608" y="1774"/>
            <a:chExt cx="844" cy="355"/>
          </a:xfrm>
          <a:solidFill>
            <a:srgbClr val="00B050"/>
          </a:solidFill>
        </p:grpSpPr>
        <p:sp>
          <p:nvSpPr>
            <p:cNvPr id="199" name="Freeform 282"/>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grpFill/>
            <a:ln w="9525">
              <a:solidFill>
                <a:schemeClr val="tx1"/>
              </a:solidFill>
              <a:round/>
              <a:headEnd/>
              <a:tailEnd/>
            </a:ln>
            <a:effectLst/>
          </p:spPr>
          <p:txBody>
            <a:bodyPr/>
            <a:lstStyle/>
            <a:p>
              <a:endParaRPr lang="en-PH"/>
            </a:p>
          </p:txBody>
        </p:sp>
        <p:sp>
          <p:nvSpPr>
            <p:cNvPr id="200" name="Oval 283"/>
            <p:cNvSpPr>
              <a:spLocks noChangeArrowheads="1"/>
            </p:cNvSpPr>
            <p:nvPr/>
          </p:nvSpPr>
          <p:spPr bwMode="auto">
            <a:xfrm>
              <a:off x="3264" y="1824"/>
              <a:ext cx="48" cy="48"/>
            </a:xfrm>
            <a:prstGeom prst="ellipse">
              <a:avLst/>
            </a:prstGeom>
            <a:grpFill/>
            <a:ln w="9525">
              <a:solidFill>
                <a:schemeClr val="tx1"/>
              </a:solidFill>
              <a:round/>
              <a:headEnd/>
              <a:tailEnd/>
            </a:ln>
            <a:effectLst/>
          </p:spPr>
          <p:txBody>
            <a:bodyPr wrap="none" anchor="ctr"/>
            <a:lstStyle/>
            <a:p>
              <a:endParaRPr lang="en-PH"/>
            </a:p>
          </p:txBody>
        </p:sp>
      </p:grpSp>
      <p:grpSp>
        <p:nvGrpSpPr>
          <p:cNvPr id="39" name="Group 284"/>
          <p:cNvGrpSpPr>
            <a:grpSpLocks/>
          </p:cNvGrpSpPr>
          <p:nvPr/>
        </p:nvGrpSpPr>
        <p:grpSpPr bwMode="auto">
          <a:xfrm rot="21528390" flipH="1">
            <a:off x="1143000" y="5238750"/>
            <a:ext cx="152400" cy="76200"/>
            <a:chOff x="2608" y="1774"/>
            <a:chExt cx="844" cy="355"/>
          </a:xfrm>
        </p:grpSpPr>
        <p:sp>
          <p:nvSpPr>
            <p:cNvPr id="202" name="Freeform 285"/>
            <p:cNvSpPr>
              <a:spLocks/>
            </p:cNvSpPr>
            <p:nvPr/>
          </p:nvSpPr>
          <p:spPr bwMode="auto">
            <a:xfrm>
              <a:off x="2608" y="1774"/>
              <a:ext cx="844" cy="355"/>
            </a:xfrm>
            <a:custGeom>
              <a:avLst/>
              <a:gdLst/>
              <a:ahLst/>
              <a:cxnLst>
                <a:cxn ang="0">
                  <a:pos x="0" y="190"/>
                </a:cxn>
                <a:cxn ang="0">
                  <a:pos x="48" y="346"/>
                </a:cxn>
                <a:cxn ang="0">
                  <a:pos x="176" y="242"/>
                </a:cxn>
                <a:cxn ang="0">
                  <a:pos x="320" y="98"/>
                </a:cxn>
                <a:cxn ang="0">
                  <a:pos x="560" y="2"/>
                </a:cxn>
                <a:cxn ang="0">
                  <a:pos x="804" y="86"/>
                </a:cxn>
                <a:cxn ang="0">
                  <a:pos x="800" y="242"/>
                </a:cxn>
                <a:cxn ang="0">
                  <a:pos x="572" y="330"/>
                </a:cxn>
                <a:cxn ang="0">
                  <a:pos x="328" y="258"/>
                </a:cxn>
                <a:cxn ang="0">
                  <a:pos x="224" y="194"/>
                </a:cxn>
                <a:cxn ang="0">
                  <a:pos x="40" y="38"/>
                </a:cxn>
                <a:cxn ang="0">
                  <a:pos x="0" y="190"/>
                </a:cxn>
              </a:cxnLst>
              <a:rect l="0" t="0" r="r" b="b"/>
              <a:pathLst>
                <a:path w="844" h="355">
                  <a:moveTo>
                    <a:pt x="0" y="190"/>
                  </a:moveTo>
                  <a:cubicBezTo>
                    <a:pt x="1" y="241"/>
                    <a:pt x="19" y="337"/>
                    <a:pt x="48" y="346"/>
                  </a:cubicBezTo>
                  <a:cubicBezTo>
                    <a:pt x="77" y="355"/>
                    <a:pt x="131" y="283"/>
                    <a:pt x="176" y="242"/>
                  </a:cubicBezTo>
                  <a:cubicBezTo>
                    <a:pt x="221" y="201"/>
                    <a:pt x="256" y="138"/>
                    <a:pt x="320" y="98"/>
                  </a:cubicBezTo>
                  <a:cubicBezTo>
                    <a:pt x="384" y="58"/>
                    <a:pt x="479" y="4"/>
                    <a:pt x="560" y="2"/>
                  </a:cubicBezTo>
                  <a:cubicBezTo>
                    <a:pt x="641" y="0"/>
                    <a:pt x="764" y="46"/>
                    <a:pt x="804" y="86"/>
                  </a:cubicBezTo>
                  <a:cubicBezTo>
                    <a:pt x="844" y="126"/>
                    <a:pt x="839" y="201"/>
                    <a:pt x="800" y="242"/>
                  </a:cubicBezTo>
                  <a:cubicBezTo>
                    <a:pt x="761" y="283"/>
                    <a:pt x="651" y="327"/>
                    <a:pt x="572" y="330"/>
                  </a:cubicBezTo>
                  <a:cubicBezTo>
                    <a:pt x="493" y="333"/>
                    <a:pt x="386" y="281"/>
                    <a:pt x="328" y="258"/>
                  </a:cubicBezTo>
                  <a:cubicBezTo>
                    <a:pt x="270" y="235"/>
                    <a:pt x="272" y="231"/>
                    <a:pt x="224" y="194"/>
                  </a:cubicBezTo>
                  <a:cubicBezTo>
                    <a:pt x="176" y="157"/>
                    <a:pt x="77" y="39"/>
                    <a:pt x="40" y="38"/>
                  </a:cubicBezTo>
                  <a:cubicBezTo>
                    <a:pt x="3" y="37"/>
                    <a:pt x="8" y="158"/>
                    <a:pt x="0" y="190"/>
                  </a:cubicBezTo>
                  <a:close/>
                </a:path>
              </a:pathLst>
            </a:custGeom>
            <a:solidFill>
              <a:schemeClr val="accent2"/>
            </a:solidFill>
            <a:ln w="9525">
              <a:solidFill>
                <a:schemeClr val="tx1"/>
              </a:solidFill>
              <a:round/>
              <a:headEnd/>
              <a:tailEnd/>
            </a:ln>
            <a:effectLst/>
          </p:spPr>
          <p:txBody>
            <a:bodyPr/>
            <a:lstStyle/>
            <a:p>
              <a:endParaRPr lang="en-PH"/>
            </a:p>
          </p:txBody>
        </p:sp>
        <p:sp>
          <p:nvSpPr>
            <p:cNvPr id="203" name="Oval 286"/>
            <p:cNvSpPr>
              <a:spLocks noChangeArrowheads="1"/>
            </p:cNvSpPr>
            <p:nvPr/>
          </p:nvSpPr>
          <p:spPr bwMode="auto">
            <a:xfrm>
              <a:off x="3264" y="1824"/>
              <a:ext cx="48" cy="48"/>
            </a:xfrm>
            <a:prstGeom prst="ellipse">
              <a:avLst/>
            </a:prstGeom>
            <a:solidFill>
              <a:srgbClr val="FFFF66"/>
            </a:solidFill>
            <a:ln w="9525">
              <a:solidFill>
                <a:schemeClr val="tx1"/>
              </a:solidFill>
              <a:round/>
              <a:headEnd/>
              <a:tailEnd/>
            </a:ln>
            <a:effectLst/>
          </p:spPr>
          <p:txBody>
            <a:bodyPr wrap="none" anchor="ctr"/>
            <a:lstStyle/>
            <a:p>
              <a:endParaRPr lang="en-PH"/>
            </a:p>
          </p:txBody>
        </p:sp>
      </p:grpSp>
      <p:sp>
        <p:nvSpPr>
          <p:cNvPr id="204" name="Freeform 288"/>
          <p:cNvSpPr>
            <a:spLocks/>
          </p:cNvSpPr>
          <p:nvPr/>
        </p:nvSpPr>
        <p:spPr bwMode="auto">
          <a:xfrm>
            <a:off x="1296988" y="4629150"/>
            <a:ext cx="212725" cy="635000"/>
          </a:xfrm>
          <a:custGeom>
            <a:avLst/>
            <a:gdLst/>
            <a:ahLst/>
            <a:cxnLst>
              <a:cxn ang="0">
                <a:pos x="11" y="0"/>
              </a:cxn>
              <a:cxn ang="0">
                <a:pos x="11" y="76"/>
              </a:cxn>
              <a:cxn ang="0">
                <a:pos x="79" y="184"/>
              </a:cxn>
              <a:cxn ang="0">
                <a:pos x="131" y="316"/>
              </a:cxn>
              <a:cxn ang="0">
                <a:pos x="95" y="384"/>
              </a:cxn>
              <a:cxn ang="0">
                <a:pos x="35" y="400"/>
              </a:cxn>
            </a:cxnLst>
            <a:rect l="0" t="0" r="r" b="b"/>
            <a:pathLst>
              <a:path w="134" h="400">
                <a:moveTo>
                  <a:pt x="11" y="0"/>
                </a:moveTo>
                <a:cubicBezTo>
                  <a:pt x="12" y="13"/>
                  <a:pt x="0" y="45"/>
                  <a:pt x="11" y="76"/>
                </a:cubicBezTo>
                <a:cubicBezTo>
                  <a:pt x="22" y="107"/>
                  <a:pt x="59" y="144"/>
                  <a:pt x="79" y="184"/>
                </a:cubicBezTo>
                <a:cubicBezTo>
                  <a:pt x="99" y="224"/>
                  <a:pt x="128" y="283"/>
                  <a:pt x="131" y="316"/>
                </a:cubicBezTo>
                <a:cubicBezTo>
                  <a:pt x="134" y="349"/>
                  <a:pt x="111" y="370"/>
                  <a:pt x="95" y="384"/>
                </a:cubicBezTo>
                <a:cubicBezTo>
                  <a:pt x="79" y="398"/>
                  <a:pt x="47" y="397"/>
                  <a:pt x="35" y="400"/>
                </a:cubicBezTo>
              </a:path>
            </a:pathLst>
          </a:custGeom>
          <a:noFill/>
          <a:ln w="28575" cmpd="sng">
            <a:solidFill>
              <a:schemeClr val="tx1"/>
            </a:solidFill>
            <a:round/>
            <a:headEnd type="none" w="med" len="med"/>
            <a:tailEnd type="triangle" w="med" len="med"/>
          </a:ln>
          <a:effectLst/>
        </p:spPr>
        <p:txBody>
          <a:bodyPr/>
          <a:lstStyle/>
          <a:p>
            <a:endParaRPr lang="en-PH"/>
          </a:p>
        </p:txBody>
      </p:sp>
      <p:pic>
        <p:nvPicPr>
          <p:cNvPr id="1026" name="Picture 2" descr="C:\Users\Mayette\AppData\Local\Microsoft\Windows\INetCache\IE\CSY6XNAZ\tn_Sailboat_Cartoon_1[1].jpg"/>
          <p:cNvPicPr>
            <a:picLocks noChangeAspect="1" noChangeArrowheads="1"/>
          </p:cNvPicPr>
          <p:nvPr/>
        </p:nvPicPr>
        <p:blipFill>
          <a:blip r:embed="rId3" cstate="print"/>
          <a:srcRect/>
          <a:stretch>
            <a:fillRect/>
          </a:stretch>
        </p:blipFill>
        <p:spPr bwMode="auto">
          <a:xfrm>
            <a:off x="4038600" y="3124200"/>
            <a:ext cx="1143000" cy="1047750"/>
          </a:xfrm>
          <a:prstGeom prst="rect">
            <a:avLst/>
          </a:prstGeom>
          <a:noFill/>
        </p:spPr>
      </p:pic>
      <p:pic>
        <p:nvPicPr>
          <p:cNvPr id="1027" name="Picture 3" descr="C:\Users\Mayette\AppData\Local\Microsoft\Windows\INetCache\IE\CSY6XNAZ\PngMedium-house-with-trees-8802[1].gif"/>
          <p:cNvPicPr>
            <a:picLocks noChangeAspect="1" noChangeArrowheads="1"/>
          </p:cNvPicPr>
          <p:nvPr/>
        </p:nvPicPr>
        <p:blipFill>
          <a:blip r:embed="rId4" cstate="print"/>
          <a:srcRect/>
          <a:stretch>
            <a:fillRect/>
          </a:stretch>
        </p:blipFill>
        <p:spPr bwMode="auto">
          <a:xfrm>
            <a:off x="228600" y="3048000"/>
            <a:ext cx="1035170" cy="9144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02124228"/>
              </p:ext>
            </p:extLst>
          </p:nvPr>
        </p:nvGraphicFramePr>
        <p:xfrm>
          <a:off x="266700" y="609600"/>
          <a:ext cx="8610600" cy="4806270"/>
        </p:xfrm>
        <a:graphic>
          <a:graphicData uri="http://schemas.openxmlformats.org/drawingml/2006/table">
            <a:tbl>
              <a:tblPr/>
              <a:tblGrid>
                <a:gridCol w="22860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440369520"/>
                    </a:ext>
                  </a:extLst>
                </a:gridCol>
              </a:tblGrid>
              <a:tr h="50668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506680">
                <a:tc gridSpan="2">
                  <a:txBody>
                    <a:bodyPr/>
                    <a:lstStyle/>
                    <a:p>
                      <a:pPr marL="0" marR="0">
                        <a:lnSpc>
                          <a:spcPct val="115000"/>
                        </a:lnSpc>
                        <a:spcBef>
                          <a:spcPts val="0"/>
                        </a:spcBef>
                        <a:spcAft>
                          <a:spcPts val="0"/>
                        </a:spcAft>
                      </a:pPr>
                      <a:r>
                        <a:rPr lang="en-PH" sz="2000" b="1">
                          <a:latin typeface="Calibri"/>
                          <a:ea typeface="Calibri"/>
                          <a:cs typeface="Times New Roman"/>
                        </a:rPr>
                        <a:t>On Governance of Tenure of Small Fishers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1"/>
                  </a:ext>
                </a:extLst>
              </a:tr>
              <a:tr h="506680">
                <a:tc>
                  <a:txBody>
                    <a:bodyPr/>
                    <a:lstStyle/>
                    <a:p>
                      <a:pPr marL="0" marR="0">
                        <a:lnSpc>
                          <a:spcPct val="115000"/>
                        </a:lnSpc>
                        <a:spcBef>
                          <a:spcPts val="0"/>
                        </a:spcBef>
                        <a:spcAft>
                          <a:spcPts val="0"/>
                        </a:spcAft>
                      </a:pPr>
                      <a:r>
                        <a:rPr lang="en-PH" sz="2000">
                          <a:latin typeface="Calibri"/>
                          <a:ea typeface="Calibri"/>
                          <a:cs typeface="Times New Roman"/>
                        </a:rPr>
                        <a:t>Fisherfolk  Settlement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en-PH" sz="2000">
                          <a:latin typeface="Calibri"/>
                          <a:ea typeface="Calibri"/>
                          <a:cs typeface="Times New Roman"/>
                        </a:rPr>
                        <a:t>No implementing rules and regulations (IRR) yet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r h="1548058">
                <a:tc>
                  <a:txBody>
                    <a:bodyPr/>
                    <a:lstStyle/>
                    <a:p>
                      <a:pPr marL="0" marR="0">
                        <a:lnSpc>
                          <a:spcPct val="115000"/>
                        </a:lnSpc>
                        <a:spcBef>
                          <a:spcPts val="0"/>
                        </a:spcBef>
                        <a:spcAft>
                          <a:spcPts val="0"/>
                        </a:spcAft>
                      </a:pPr>
                      <a:r>
                        <a:rPr lang="en-PH" sz="2000">
                          <a:latin typeface="Calibri"/>
                          <a:ea typeface="Calibri"/>
                          <a:cs typeface="Times New Roman"/>
                        </a:rPr>
                        <a:t>Community Fish Landing Centers (CFLC)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en-PH" sz="2000">
                          <a:latin typeface="Calibri"/>
                          <a:ea typeface="Calibri"/>
                          <a:cs typeface="Times New Roman"/>
                        </a:rPr>
                        <a:t>The centers are envisioned to help secure fisherfolk access to the coastal area, but there is no clear monitoring mechanism whether the centers are indeed helpful on this matter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3"/>
                  </a:ext>
                </a:extLst>
              </a:tr>
              <a:tr h="1184738">
                <a:tc>
                  <a:txBody>
                    <a:bodyPr/>
                    <a:lstStyle/>
                    <a:p>
                      <a:pPr marL="0" marR="0">
                        <a:lnSpc>
                          <a:spcPct val="115000"/>
                        </a:lnSpc>
                        <a:spcBef>
                          <a:spcPts val="0"/>
                        </a:spcBef>
                        <a:spcAft>
                          <a:spcPts val="0"/>
                        </a:spcAft>
                      </a:pPr>
                      <a:r>
                        <a:rPr lang="en-PH" sz="2000" dirty="0">
                          <a:latin typeface="Calibri"/>
                          <a:ea typeface="Calibri"/>
                          <a:cs typeface="Times New Roman"/>
                        </a:rPr>
                        <a:t>Municipal Water Delineation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No accepted guidelines for delineating municipal waters of municipalities with offshore islands</a:t>
                      </a:r>
                    </a:p>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Even municipalities without offshore islands not yet completed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4717033"/>
              </p:ext>
            </p:extLst>
          </p:nvPr>
        </p:nvGraphicFramePr>
        <p:xfrm>
          <a:off x="266700" y="685800"/>
          <a:ext cx="8610600" cy="3187346"/>
        </p:xfrm>
        <a:graphic>
          <a:graphicData uri="http://schemas.openxmlformats.org/drawingml/2006/table">
            <a:tbl>
              <a:tblPr/>
              <a:tblGrid>
                <a:gridCol w="2286000">
                  <a:extLst>
                    <a:ext uri="{9D8B030D-6E8A-4147-A177-3AD203B41FA5}">
                      <a16:colId xmlns:a16="http://schemas.microsoft.com/office/drawing/2014/main" xmlns="" val="20000"/>
                    </a:ext>
                  </a:extLst>
                </a:gridCol>
                <a:gridCol w="6324600">
                  <a:extLst>
                    <a:ext uri="{9D8B030D-6E8A-4147-A177-3AD203B41FA5}">
                      <a16:colId xmlns:a16="http://schemas.microsoft.com/office/drawing/2014/main" xmlns="" val="440369520"/>
                    </a:ext>
                  </a:extLst>
                </a:gridCol>
              </a:tblGrid>
              <a:tr h="50668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xmlns="" val="10000"/>
                  </a:ext>
                </a:extLst>
              </a:tr>
              <a:tr h="506680">
                <a:tc gridSpan="2">
                  <a:txBody>
                    <a:bodyPr/>
                    <a:lstStyle/>
                    <a:p>
                      <a:pPr marL="0" marR="0">
                        <a:lnSpc>
                          <a:spcPct val="115000"/>
                        </a:lnSpc>
                        <a:spcBef>
                          <a:spcPts val="0"/>
                        </a:spcBef>
                        <a:spcAft>
                          <a:spcPts val="0"/>
                        </a:spcAft>
                      </a:pPr>
                      <a:r>
                        <a:rPr lang="en-PH" sz="2000" b="1">
                          <a:latin typeface="Calibri"/>
                          <a:ea typeface="Calibri"/>
                          <a:cs typeface="Times New Roman"/>
                        </a:rPr>
                        <a:t>On Governance of Tenure of Small Fishers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1"/>
                  </a:ext>
                </a:extLst>
              </a:tr>
              <a:tr h="2037487">
                <a:tc>
                  <a:txBody>
                    <a:bodyPr/>
                    <a:lstStyle/>
                    <a:p>
                      <a:pPr marL="0" marR="0">
                        <a:lnSpc>
                          <a:spcPct val="115000"/>
                        </a:lnSpc>
                        <a:spcBef>
                          <a:spcPts val="0"/>
                        </a:spcBef>
                        <a:spcAft>
                          <a:spcPts val="0"/>
                        </a:spcAft>
                      </a:pPr>
                      <a:r>
                        <a:rPr lang="en-PH" sz="2000" dirty="0">
                          <a:latin typeface="Calibri"/>
                          <a:ea typeface="Calibri"/>
                          <a:cs typeface="Times New Roman"/>
                        </a:rPr>
                        <a:t>Customary rights to aquatic resources and land and small scale fishing areas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tc>
                  <a:txBody>
                    <a:bodyPr/>
                    <a:lstStyle/>
                    <a:p>
                      <a:pPr marL="0" marR="0">
                        <a:lnSpc>
                          <a:spcPct val="115000"/>
                        </a:lnSpc>
                        <a:spcBef>
                          <a:spcPts val="0"/>
                        </a:spcBef>
                        <a:spcAft>
                          <a:spcPts val="0"/>
                        </a:spcAft>
                      </a:pPr>
                      <a:r>
                        <a:rPr lang="en-US" sz="2000" kern="1200" dirty="0">
                          <a:solidFill>
                            <a:schemeClr val="tx1"/>
                          </a:solidFill>
                          <a:latin typeface="+mn-lt"/>
                          <a:ea typeface="+mn-ea"/>
                          <a:cs typeface="+mn-cs"/>
                        </a:rPr>
                        <a:t>Municipal waters as defined is in direct conflict with the IPRA. Existing laws of the country considered waters as part of the Public Domain in perpetuity. Hence, issues and conflict in jurisdiction as well as authority to zone the ancestral waters vis-à-vis the Municipal waters and regulate activities arise.</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5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9204508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304800" y="990600"/>
          <a:ext cx="8610600" cy="488830"/>
        </p:xfrm>
        <a:graphic>
          <a:graphicData uri="http://schemas.openxmlformats.org/drawingml/2006/table">
            <a:tbl>
              <a:tblPr/>
              <a:tblGrid>
                <a:gridCol w="2572848">
                  <a:extLst>
                    <a:ext uri="{9D8B030D-6E8A-4147-A177-3AD203B41FA5}">
                      <a16:colId xmlns:a16="http://schemas.microsoft.com/office/drawing/2014/main" xmlns="" val="20000"/>
                    </a:ext>
                  </a:extLst>
                </a:gridCol>
                <a:gridCol w="6037752">
                  <a:extLst>
                    <a:ext uri="{9D8B030D-6E8A-4147-A177-3AD203B41FA5}">
                      <a16:colId xmlns:a16="http://schemas.microsoft.com/office/drawing/2014/main" xmlns="" val="20001"/>
                    </a:ext>
                  </a:extLst>
                </a:gridCol>
              </a:tblGrid>
              <a:tr h="48883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59295094"/>
              </p:ext>
            </p:extLst>
          </p:nvPr>
        </p:nvGraphicFramePr>
        <p:xfrm>
          <a:off x="304800" y="1447800"/>
          <a:ext cx="8610600" cy="3646932"/>
        </p:xfrm>
        <a:graphic>
          <a:graphicData uri="http://schemas.openxmlformats.org/drawingml/2006/table">
            <a:tbl>
              <a:tblPr/>
              <a:tblGrid>
                <a:gridCol w="2572847">
                  <a:extLst>
                    <a:ext uri="{9D8B030D-6E8A-4147-A177-3AD203B41FA5}">
                      <a16:colId xmlns:a16="http://schemas.microsoft.com/office/drawing/2014/main" xmlns="" val="20000"/>
                    </a:ext>
                  </a:extLst>
                </a:gridCol>
                <a:gridCol w="6037753">
                  <a:extLst>
                    <a:ext uri="{9D8B030D-6E8A-4147-A177-3AD203B41FA5}">
                      <a16:colId xmlns:a16="http://schemas.microsoft.com/office/drawing/2014/main" xmlns="" val="20001"/>
                    </a:ext>
                  </a:extLst>
                </a:gridCol>
              </a:tblGrid>
              <a:tr h="389238">
                <a:tc gridSpan="2">
                  <a:txBody>
                    <a:bodyPr/>
                    <a:lstStyle/>
                    <a:p>
                      <a:pPr marL="0" marR="0">
                        <a:lnSpc>
                          <a:spcPct val="115000"/>
                        </a:lnSpc>
                        <a:spcBef>
                          <a:spcPts val="0"/>
                        </a:spcBef>
                        <a:spcAft>
                          <a:spcPts val="0"/>
                        </a:spcAft>
                      </a:pPr>
                      <a:r>
                        <a:rPr lang="en-PH" sz="2000" b="1" dirty="0">
                          <a:latin typeface="Calibri"/>
                          <a:ea typeface="Calibri"/>
                          <a:cs typeface="Times New Roman"/>
                        </a:rPr>
                        <a:t>On Sustainable Resource Management</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1668162">
                <a:tc>
                  <a:txBody>
                    <a:bodyPr/>
                    <a:lstStyle/>
                    <a:p>
                      <a:pPr marL="0" marR="0">
                        <a:lnSpc>
                          <a:spcPct val="115000"/>
                        </a:lnSpc>
                        <a:spcBef>
                          <a:spcPts val="0"/>
                        </a:spcBef>
                        <a:spcAft>
                          <a:spcPts val="0"/>
                        </a:spcAft>
                      </a:pPr>
                      <a:r>
                        <a:rPr lang="en-PH" sz="2000" dirty="0">
                          <a:latin typeface="Calibri"/>
                          <a:ea typeface="Calibri"/>
                          <a:cs typeface="Times New Roman"/>
                        </a:rPr>
                        <a:t>On measures for long-term conservation and sustainable  use of fishery resources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kern="1200" dirty="0">
                          <a:solidFill>
                            <a:schemeClr val="tx1"/>
                          </a:solidFill>
                          <a:effectLst/>
                          <a:latin typeface="+mn-lt"/>
                          <a:ea typeface="+mn-ea"/>
                          <a:cs typeface="+mn-cs"/>
                        </a:rPr>
                        <a:t>Fisheries production has remained relatively stagnant at 1-1.4 million metric tons per year. </a:t>
                      </a:r>
                    </a:p>
                    <a:p>
                      <a:pPr marL="342900" marR="0" lvl="0" indent="-342900" algn="l" defTabSz="914400" rtl="0" eaLnBrk="1" fontAlgn="auto" latinLnBrk="0" hangingPunct="1">
                        <a:lnSpc>
                          <a:spcPct val="115000"/>
                        </a:lnSpc>
                        <a:spcBef>
                          <a:spcPts val="0"/>
                        </a:spcBef>
                        <a:spcAft>
                          <a:spcPts val="0"/>
                        </a:spcAft>
                        <a:buClrTx/>
                        <a:buSzTx/>
                        <a:buFont typeface="Arial"/>
                        <a:buChar char="-"/>
                        <a:tabLst/>
                        <a:defRPr/>
                      </a:pPr>
                      <a:r>
                        <a:rPr lang="en-PH" sz="2000" kern="1200" dirty="0">
                          <a:solidFill>
                            <a:schemeClr val="tx1"/>
                          </a:solidFill>
                          <a:effectLst/>
                          <a:latin typeface="+mn-lt"/>
                          <a:ea typeface="+mn-ea"/>
                          <a:cs typeface="+mn-cs"/>
                        </a:rPr>
                        <a:t>There is continuing degradation of the fishery resources due to prevalence of illegal activities.</a:t>
                      </a:r>
                      <a:endParaRPr lang="en-PH" sz="2000" dirty="0">
                        <a:latin typeface="+mn-lt"/>
                        <a:ea typeface="Calibri"/>
                        <a:cs typeface="Times New Roman"/>
                      </a:endParaRPr>
                    </a:p>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Mangrove destruction has been continuing. </a:t>
                      </a:r>
                      <a:r>
                        <a:rPr lang="en-PH" sz="2000" dirty="0" err="1">
                          <a:latin typeface="Calibri"/>
                          <a:ea typeface="Calibri"/>
                          <a:cs typeface="Times New Roman"/>
                        </a:rPr>
                        <a:t>NGP</a:t>
                      </a:r>
                      <a:r>
                        <a:rPr lang="en-PH" sz="2000" dirty="0">
                          <a:latin typeface="Calibri"/>
                          <a:ea typeface="Calibri"/>
                          <a:cs typeface="Times New Roman"/>
                        </a:rPr>
                        <a:t> has not provided enough help in rehabilitation because the suitability of species and planting sites are not considered. The program is too focused on number of propagules planted.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304800" y="1752600"/>
          <a:ext cx="8610600" cy="2666238"/>
        </p:xfrm>
        <a:graphic>
          <a:graphicData uri="http://schemas.openxmlformats.org/drawingml/2006/table">
            <a:tbl>
              <a:tblPr/>
              <a:tblGrid>
                <a:gridCol w="2572847">
                  <a:extLst>
                    <a:ext uri="{9D8B030D-6E8A-4147-A177-3AD203B41FA5}">
                      <a16:colId xmlns:a16="http://schemas.microsoft.com/office/drawing/2014/main" xmlns="" val="20000"/>
                    </a:ext>
                  </a:extLst>
                </a:gridCol>
                <a:gridCol w="6037753">
                  <a:extLst>
                    <a:ext uri="{9D8B030D-6E8A-4147-A177-3AD203B41FA5}">
                      <a16:colId xmlns:a16="http://schemas.microsoft.com/office/drawing/2014/main" xmlns="" val="20001"/>
                    </a:ext>
                  </a:extLst>
                </a:gridCol>
              </a:tblGrid>
              <a:tr h="352534">
                <a:tc gridSpan="2">
                  <a:txBody>
                    <a:bodyPr/>
                    <a:lstStyle/>
                    <a:p>
                      <a:pPr marL="0" marR="0">
                        <a:lnSpc>
                          <a:spcPct val="115000"/>
                        </a:lnSpc>
                        <a:spcBef>
                          <a:spcPts val="0"/>
                        </a:spcBef>
                        <a:spcAft>
                          <a:spcPts val="0"/>
                        </a:spcAft>
                      </a:pPr>
                      <a:r>
                        <a:rPr lang="en-PH" sz="2000" b="1">
                          <a:latin typeface="Calibri"/>
                          <a:ea typeface="Calibri"/>
                          <a:cs typeface="Times New Roman"/>
                        </a:rPr>
                        <a:t>On Social Development, Employment and Decent Work</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815866">
                <a:tc>
                  <a:txBody>
                    <a:bodyPr/>
                    <a:lstStyle/>
                    <a:p>
                      <a:pPr marL="0" marR="0">
                        <a:lnSpc>
                          <a:spcPct val="115000"/>
                        </a:lnSpc>
                        <a:spcBef>
                          <a:spcPts val="0"/>
                        </a:spcBef>
                        <a:spcAft>
                          <a:spcPts val="0"/>
                        </a:spcAft>
                      </a:pPr>
                      <a:r>
                        <a:rPr lang="en-PH" sz="2000">
                          <a:latin typeface="Calibri"/>
                          <a:ea typeface="Calibri"/>
                          <a:cs typeface="Times New Roman"/>
                        </a:rPr>
                        <a:t>Social and economic development of small scale fishers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a:latin typeface="Calibri"/>
                          <a:ea typeface="Calibri"/>
                          <a:cs typeface="Times New Roman"/>
                        </a:rPr>
                        <a:t>Small scale fishers are still among the poorest of the poor, without adequate access to services including housing, basic sanitation, safe water, etc.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584200">
                <a:tc>
                  <a:txBody>
                    <a:bodyPr/>
                    <a:lstStyle/>
                    <a:p>
                      <a:pPr marL="0" marR="0">
                        <a:lnSpc>
                          <a:spcPct val="115000"/>
                        </a:lnSpc>
                        <a:spcBef>
                          <a:spcPts val="0"/>
                        </a:spcBef>
                        <a:spcAft>
                          <a:spcPts val="0"/>
                        </a:spcAft>
                      </a:pPr>
                      <a:r>
                        <a:rPr lang="en-PH" sz="2000">
                          <a:latin typeface="Calibri"/>
                          <a:ea typeface="Calibri"/>
                          <a:cs typeface="Times New Roman"/>
                        </a:rPr>
                        <a:t>Decent work for fishworkers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There is no clear policy yet on ensuring decent work for </a:t>
                      </a:r>
                      <a:r>
                        <a:rPr lang="en-PH" sz="2000" dirty="0" err="1">
                          <a:latin typeface="Calibri"/>
                          <a:ea typeface="Calibri"/>
                          <a:cs typeface="Times New Roman"/>
                        </a:rPr>
                        <a:t>fishworkers</a:t>
                      </a:r>
                      <a:r>
                        <a:rPr lang="en-PH" sz="2000" dirty="0">
                          <a:latin typeface="Calibri"/>
                          <a:ea typeface="Calibri"/>
                          <a:cs typeface="Times New Roman"/>
                        </a:rPr>
                        <a:t>, with the latest draft department administrative order still not in effect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2"/>
                  </a:ext>
                </a:extLst>
              </a:tr>
            </a:tbl>
          </a:graphicData>
        </a:graphic>
      </p:graphicFrame>
      <p:graphicFrame>
        <p:nvGraphicFramePr>
          <p:cNvPr id="6" name="Table 5"/>
          <p:cNvGraphicFramePr>
            <a:graphicFrameLocks noGrp="1"/>
          </p:cNvGraphicFramePr>
          <p:nvPr/>
        </p:nvGraphicFramePr>
        <p:xfrm>
          <a:off x="304800" y="1295400"/>
          <a:ext cx="8610600" cy="488830"/>
        </p:xfrm>
        <a:graphic>
          <a:graphicData uri="http://schemas.openxmlformats.org/drawingml/2006/table">
            <a:tbl>
              <a:tblPr/>
              <a:tblGrid>
                <a:gridCol w="2572848">
                  <a:extLst>
                    <a:ext uri="{9D8B030D-6E8A-4147-A177-3AD203B41FA5}">
                      <a16:colId xmlns:a16="http://schemas.microsoft.com/office/drawing/2014/main" xmlns="" val="20000"/>
                    </a:ext>
                  </a:extLst>
                </a:gridCol>
                <a:gridCol w="6037752">
                  <a:extLst>
                    <a:ext uri="{9D8B030D-6E8A-4147-A177-3AD203B41FA5}">
                      <a16:colId xmlns:a16="http://schemas.microsoft.com/office/drawing/2014/main" xmlns="" val="20001"/>
                    </a:ext>
                  </a:extLst>
                </a:gridCol>
              </a:tblGrid>
              <a:tr h="48883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023357"/>
              </p:ext>
            </p:extLst>
          </p:nvPr>
        </p:nvGraphicFramePr>
        <p:xfrm>
          <a:off x="304800" y="1600200"/>
          <a:ext cx="8610600" cy="3581400"/>
        </p:xfrm>
        <a:graphic>
          <a:graphicData uri="http://schemas.openxmlformats.org/drawingml/2006/table">
            <a:tbl>
              <a:tblPr/>
              <a:tblGrid>
                <a:gridCol w="2572847">
                  <a:extLst>
                    <a:ext uri="{9D8B030D-6E8A-4147-A177-3AD203B41FA5}">
                      <a16:colId xmlns:a16="http://schemas.microsoft.com/office/drawing/2014/main" xmlns="" val="20000"/>
                    </a:ext>
                  </a:extLst>
                </a:gridCol>
                <a:gridCol w="6037753">
                  <a:extLst>
                    <a:ext uri="{9D8B030D-6E8A-4147-A177-3AD203B41FA5}">
                      <a16:colId xmlns:a16="http://schemas.microsoft.com/office/drawing/2014/main" xmlns="" val="20001"/>
                    </a:ext>
                  </a:extLst>
                </a:gridCol>
              </a:tblGrid>
              <a:tr h="593489">
                <a:tc gridSpan="2">
                  <a:txBody>
                    <a:bodyPr/>
                    <a:lstStyle/>
                    <a:p>
                      <a:pPr marL="0" marR="0">
                        <a:lnSpc>
                          <a:spcPct val="115000"/>
                        </a:lnSpc>
                        <a:spcBef>
                          <a:spcPts val="0"/>
                        </a:spcBef>
                        <a:spcAft>
                          <a:spcPts val="0"/>
                        </a:spcAft>
                      </a:pPr>
                      <a:r>
                        <a:rPr lang="en-PH" sz="2000" b="1" dirty="0">
                          <a:latin typeface="Calibri"/>
                          <a:ea typeface="Calibri"/>
                          <a:cs typeface="Times New Roman"/>
                        </a:rPr>
                        <a:t>On Disaster Risks and Climate Change</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2987911">
                <a:tc>
                  <a:txBody>
                    <a:bodyPr/>
                    <a:lstStyle/>
                    <a:p>
                      <a:pPr marL="0" marR="0">
                        <a:lnSpc>
                          <a:spcPct val="115000"/>
                        </a:lnSpc>
                        <a:spcBef>
                          <a:spcPts val="0"/>
                        </a:spcBef>
                        <a:spcAft>
                          <a:spcPts val="0"/>
                        </a:spcAft>
                      </a:pPr>
                      <a:r>
                        <a:rPr lang="en-PH" sz="2000" dirty="0">
                          <a:latin typeface="Calibri"/>
                          <a:ea typeface="Calibri"/>
                          <a:cs typeface="Times New Roman"/>
                        </a:rPr>
                        <a:t>Differential impact of disasters and climate change on small scale fishers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PH" sz="2000" kern="1200" dirty="0">
                          <a:solidFill>
                            <a:schemeClr val="tx1"/>
                          </a:solidFill>
                          <a:latin typeface="+mn-lt"/>
                          <a:ea typeface="+mn-ea"/>
                          <a:cs typeface="+mn-cs"/>
                        </a:rPr>
                        <a:t>Impacts on </a:t>
                      </a:r>
                      <a:r>
                        <a:rPr lang="en-PH" sz="2000" kern="1200" dirty="0" err="1">
                          <a:solidFill>
                            <a:schemeClr val="tx1"/>
                          </a:solidFill>
                          <a:latin typeface="+mn-lt"/>
                          <a:ea typeface="+mn-ea"/>
                          <a:cs typeface="+mn-cs"/>
                        </a:rPr>
                        <a:t>fishers:first</a:t>
                      </a:r>
                      <a:r>
                        <a:rPr lang="en-PH" sz="2000" kern="1200" dirty="0">
                          <a:solidFill>
                            <a:schemeClr val="tx1"/>
                          </a:solidFill>
                          <a:latin typeface="+mn-lt"/>
                          <a:ea typeface="+mn-ea"/>
                          <a:cs typeface="+mn-cs"/>
                        </a:rPr>
                        <a:t> to bear the brunt of extreme weather events, increase in sea surface temperatures already affect their livelihoods and rising tidal levels affect their settlement areas, but no clear policies on fisherfolk settlement are in place.</a:t>
                      </a:r>
                    </a:p>
                    <a:p>
                      <a:pPr marL="342900" lvl="0" indent="-342900">
                        <a:buFont typeface="Calibri" panose="020F0502020204030204" pitchFamily="34" charset="0"/>
                        <a:buChar char="−"/>
                      </a:pPr>
                      <a:r>
                        <a:rPr lang="en-PH" sz="2000" kern="1200" dirty="0">
                          <a:solidFill>
                            <a:schemeClr val="tx1"/>
                          </a:solidFill>
                          <a:effectLst/>
                          <a:latin typeface="+mn-lt"/>
                          <a:ea typeface="+mn-ea"/>
                          <a:cs typeface="+mn-cs"/>
                        </a:rPr>
                        <a:t>The two major laws on disaster risks and climate change made no mention of securing the tenure of affected communities especially of small scale fishers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graphicFrame>
        <p:nvGraphicFramePr>
          <p:cNvPr id="5" name="Table 4"/>
          <p:cNvGraphicFramePr>
            <a:graphicFrameLocks noGrp="1"/>
          </p:cNvGraphicFramePr>
          <p:nvPr/>
        </p:nvGraphicFramePr>
        <p:xfrm>
          <a:off x="304800" y="1143000"/>
          <a:ext cx="8610600" cy="488830"/>
        </p:xfrm>
        <a:graphic>
          <a:graphicData uri="http://schemas.openxmlformats.org/drawingml/2006/table">
            <a:tbl>
              <a:tblPr/>
              <a:tblGrid>
                <a:gridCol w="2572848">
                  <a:extLst>
                    <a:ext uri="{9D8B030D-6E8A-4147-A177-3AD203B41FA5}">
                      <a16:colId xmlns:a16="http://schemas.microsoft.com/office/drawing/2014/main" xmlns="" val="20000"/>
                    </a:ext>
                  </a:extLst>
                </a:gridCol>
                <a:gridCol w="6037752">
                  <a:extLst>
                    <a:ext uri="{9D8B030D-6E8A-4147-A177-3AD203B41FA5}">
                      <a16:colId xmlns:a16="http://schemas.microsoft.com/office/drawing/2014/main" xmlns="" val="20001"/>
                    </a:ext>
                  </a:extLst>
                </a:gridCol>
              </a:tblGrid>
              <a:tr h="48883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228600" y="228600"/>
          <a:ext cx="8610600" cy="488830"/>
        </p:xfrm>
        <a:graphic>
          <a:graphicData uri="http://schemas.openxmlformats.org/drawingml/2006/table">
            <a:tbl>
              <a:tblPr/>
              <a:tblGrid>
                <a:gridCol w="21336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48883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033630"/>
              </p:ext>
            </p:extLst>
          </p:nvPr>
        </p:nvGraphicFramePr>
        <p:xfrm>
          <a:off x="228600" y="685800"/>
          <a:ext cx="8610600" cy="5049012"/>
        </p:xfrm>
        <a:graphic>
          <a:graphicData uri="http://schemas.openxmlformats.org/drawingml/2006/table">
            <a:tbl>
              <a:tblPr/>
              <a:tblGrid>
                <a:gridCol w="21336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dirty="0">
                          <a:latin typeface="Calibri"/>
                          <a:ea typeface="Calibri"/>
                          <a:cs typeface="Times New Roman"/>
                        </a:rPr>
                        <a:t>On Policy Coherence, Institutional Coordination and Collaboration</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dirty="0">
                          <a:latin typeface="Calibri"/>
                          <a:ea typeface="Calibri"/>
                          <a:cs typeface="Times New Roman"/>
                        </a:rPr>
                        <a:t>Institutional structures for implementation of ecosystem approaches in fisheries sector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err="1">
                          <a:latin typeface="Calibri"/>
                          <a:ea typeface="Calibri"/>
                          <a:cs typeface="Times New Roman"/>
                        </a:rPr>
                        <a:t>BFAR</a:t>
                      </a:r>
                      <a:r>
                        <a:rPr lang="en-PH" sz="2000" dirty="0">
                          <a:latin typeface="Calibri"/>
                          <a:ea typeface="Calibri"/>
                          <a:cs typeface="Times New Roman"/>
                        </a:rPr>
                        <a:t> and DENR, are both devolved. Municipal waters are under the jurisdiction of LGUs. BFAR and DENR policies are not flowing smoothly at the local level.</a:t>
                      </a:r>
                    </a:p>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Not all LGUs have Fisheries Technician and Municipal Environment and Natural Resources Officers</a:t>
                      </a:r>
                    </a:p>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There is fragmentation of local governance -  lack of consolidation of Comprehensive Land Use Plans (CLUPs) and </a:t>
                      </a:r>
                      <a:r>
                        <a:rPr lang="en-PH" sz="2000" dirty="0" err="1">
                          <a:latin typeface="Calibri"/>
                          <a:ea typeface="Calibri"/>
                          <a:cs typeface="Times New Roman"/>
                        </a:rPr>
                        <a:t>Barangay</a:t>
                      </a:r>
                      <a:r>
                        <a:rPr lang="en-PH" sz="2000" dirty="0">
                          <a:latin typeface="Calibri"/>
                          <a:ea typeface="Calibri"/>
                          <a:cs typeface="Times New Roman"/>
                        </a:rPr>
                        <a:t> Development Plans (BDPs), as well as lack of harmonization of CLUPs with Provincial Development Plans (PDPs). No clear policy on adopting Ancestral Domain Sustainable Development and Protection Plan (ADSDPP) of the IPs in the CLUPs or Municipal/City Development Plans (M/CDP)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graphicFrame>
        <p:nvGraphicFramePr>
          <p:cNvPr id="4" name="Content Placeholder 3"/>
          <p:cNvGraphicFramePr>
            <a:graphicFrameLocks noGrp="1"/>
          </p:cNvGraphicFramePr>
          <p:nvPr>
            <p:ph idx="1"/>
          </p:nvPr>
        </p:nvGraphicFramePr>
        <p:xfrm>
          <a:off x="228600" y="762000"/>
          <a:ext cx="8610600" cy="488830"/>
        </p:xfrm>
        <a:graphic>
          <a:graphicData uri="http://schemas.openxmlformats.org/drawingml/2006/table">
            <a:tbl>
              <a:tblPr/>
              <a:tblGrid>
                <a:gridCol w="21336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488830">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Status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4883145"/>
              </p:ext>
            </p:extLst>
          </p:nvPr>
        </p:nvGraphicFramePr>
        <p:xfrm>
          <a:off x="228600" y="1219200"/>
          <a:ext cx="8610600" cy="3296412"/>
        </p:xfrm>
        <a:graphic>
          <a:graphicData uri="http://schemas.openxmlformats.org/drawingml/2006/table">
            <a:tbl>
              <a:tblPr/>
              <a:tblGrid>
                <a:gridCol w="2133600">
                  <a:extLst>
                    <a:ext uri="{9D8B030D-6E8A-4147-A177-3AD203B41FA5}">
                      <a16:colId xmlns:a16="http://schemas.microsoft.com/office/drawing/2014/main" xmlns="" val="20000"/>
                    </a:ext>
                  </a:extLst>
                </a:gridCol>
                <a:gridCol w="6477000">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dirty="0">
                          <a:latin typeface="Calibri"/>
                          <a:ea typeface="Calibri"/>
                          <a:cs typeface="Times New Roman"/>
                        </a:rPr>
                        <a:t>On Policy Coherence, Institutional Coordination and Collaboration</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dirty="0">
                          <a:latin typeface="Calibri"/>
                          <a:ea typeface="Calibri"/>
                          <a:cs typeface="Times New Roman"/>
                        </a:rPr>
                        <a:t>Spatial planning approaches for integrated coastal zone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Mangroves, seagrass and coral reefs, the fish habitat, are under the DENR jurisdiction while the fish stock are under BFAR jurisdiction, limiting the options for holistic integrated coastal zone management. </a:t>
                      </a:r>
                    </a:p>
                    <a:p>
                      <a:pPr marL="342900" marR="0" lvl="0" indent="-342900">
                        <a:lnSpc>
                          <a:spcPct val="115000"/>
                        </a:lnSpc>
                        <a:spcBef>
                          <a:spcPts val="0"/>
                        </a:spcBef>
                        <a:spcAft>
                          <a:spcPts val="0"/>
                        </a:spcAft>
                        <a:buFont typeface="Arial"/>
                        <a:buChar char="-"/>
                      </a:pPr>
                      <a:r>
                        <a:rPr lang="en-PH" sz="2000" kern="1200" dirty="0">
                          <a:solidFill>
                            <a:schemeClr val="tx1"/>
                          </a:solidFill>
                          <a:effectLst/>
                          <a:latin typeface="+mn-lt"/>
                          <a:ea typeface="+mn-ea"/>
                          <a:cs typeface="+mn-cs"/>
                        </a:rPr>
                        <a:t>Natural resource degradation has been continuing in the inland and coastal waters leading to decline in fish catch, due to continued illegal activities not just in the waters but in agriculture and upland areas as well. </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533400" y="1752600"/>
          <a:ext cx="7924800" cy="2595372"/>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41605">
                <a:tc gridSpan="2">
                  <a:txBody>
                    <a:bodyPr/>
                    <a:lstStyle/>
                    <a:p>
                      <a:pPr marL="0" marR="0">
                        <a:lnSpc>
                          <a:spcPct val="115000"/>
                        </a:lnSpc>
                        <a:spcBef>
                          <a:spcPts val="0"/>
                        </a:spcBef>
                        <a:spcAft>
                          <a:spcPts val="0"/>
                        </a:spcAft>
                      </a:pPr>
                      <a:r>
                        <a:rPr lang="en-PH" sz="2000" b="1" dirty="0">
                          <a:latin typeface="Calibri"/>
                          <a:ea typeface="Calibri"/>
                          <a:cs typeface="Times New Roman"/>
                        </a:rPr>
                        <a:t>On Governance of Tenure of Small Fishers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163195">
                <a:tc>
                  <a:txBody>
                    <a:bodyPr/>
                    <a:lstStyle/>
                    <a:p>
                      <a:pPr marL="0" marR="0">
                        <a:lnSpc>
                          <a:spcPct val="115000"/>
                        </a:lnSpc>
                        <a:spcBef>
                          <a:spcPts val="0"/>
                        </a:spcBef>
                        <a:spcAft>
                          <a:spcPts val="0"/>
                        </a:spcAft>
                      </a:pPr>
                      <a:r>
                        <a:rPr lang="en-PH" sz="2000">
                          <a:latin typeface="Calibri"/>
                          <a:ea typeface="Calibri"/>
                          <a:cs typeface="Times New Roman"/>
                        </a:rPr>
                        <a:t>Fisherfolk  Settlement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285750" marR="0" lvl="1" indent="-285750">
                        <a:lnSpc>
                          <a:spcPct val="115000"/>
                        </a:lnSpc>
                        <a:spcBef>
                          <a:spcPts val="0"/>
                        </a:spcBef>
                        <a:spcAft>
                          <a:spcPts val="0"/>
                        </a:spcAft>
                        <a:buFont typeface="Calibri"/>
                        <a:buChar char="-"/>
                      </a:pPr>
                      <a:r>
                        <a:rPr lang="en-PH" sz="2000" dirty="0">
                          <a:latin typeface="Calibri"/>
                          <a:ea typeface="Calibri"/>
                          <a:cs typeface="Times New Roman"/>
                        </a:rPr>
                        <a:t>Address the issue of fisherfolk settlement to secure tenure of fisherfolk. </a:t>
                      </a:r>
                      <a:r>
                        <a:rPr lang="en-US" sz="2000" dirty="0">
                          <a:latin typeface="Calibri"/>
                          <a:ea typeface="Calibri"/>
                          <a:cs typeface="Times New Roman"/>
                        </a:rPr>
                        <a:t>The comprehensive land use plans of the municipalities/ cities should include areas allocated for fisherfolk settlement</a:t>
                      </a:r>
                      <a:endParaRPr lang="en-PH" sz="2000" dirty="0">
                        <a:latin typeface="Calibri"/>
                        <a:ea typeface="Calibri"/>
                        <a:cs typeface="Times New Roman"/>
                      </a:endParaRPr>
                    </a:p>
                    <a:p>
                      <a:pPr marL="285750" marR="0" lvl="1" indent="-285750">
                        <a:lnSpc>
                          <a:spcPct val="115000"/>
                        </a:lnSpc>
                        <a:spcBef>
                          <a:spcPts val="0"/>
                        </a:spcBef>
                        <a:spcAft>
                          <a:spcPts val="0"/>
                        </a:spcAft>
                        <a:buFont typeface="Calibri"/>
                        <a:buChar char="-"/>
                      </a:pPr>
                      <a:r>
                        <a:rPr lang="en-US" sz="2000" dirty="0">
                          <a:latin typeface="Calibri"/>
                          <a:ea typeface="Calibri"/>
                          <a:cs typeface="Times New Roman"/>
                        </a:rPr>
                        <a:t>Pass a National Land Use Act that includes specific provisions for fisherfolk settlement</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7813" t="65672"/>
          <a:stretch>
            <a:fillRect/>
          </a:stretch>
        </p:blipFill>
        <p:spPr bwMode="auto">
          <a:xfrm>
            <a:off x="0" y="4495800"/>
            <a:ext cx="8458200" cy="236219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PH" dirty="0"/>
              <a:t>Purpose of the VGSSF</a:t>
            </a:r>
          </a:p>
        </p:txBody>
      </p:sp>
      <p:sp>
        <p:nvSpPr>
          <p:cNvPr id="3" name="Content Placeholder 2"/>
          <p:cNvSpPr>
            <a:spLocks noGrp="1"/>
          </p:cNvSpPr>
          <p:nvPr>
            <p:ph idx="1"/>
          </p:nvPr>
        </p:nvSpPr>
        <p:spPr>
          <a:xfrm>
            <a:off x="304800" y="1219200"/>
            <a:ext cx="8229600" cy="3276600"/>
          </a:xfrm>
        </p:spPr>
        <p:txBody>
          <a:bodyPr>
            <a:normAutofit/>
          </a:bodyPr>
          <a:lstStyle/>
          <a:p>
            <a:r>
              <a:rPr lang="en-PH" sz="2800" dirty="0"/>
              <a:t>Small-scale fisheries (SSF) = ensuring food security and eradicating poverty</a:t>
            </a:r>
          </a:p>
          <a:p>
            <a:r>
              <a:rPr lang="en-PH" sz="2800" dirty="0"/>
              <a:t>SSF is facing intense pressure from other sectors such as tourism, aquaculture, agriculture, energy, mining, industry</a:t>
            </a:r>
          </a:p>
          <a:p>
            <a:r>
              <a:rPr lang="en-PH" sz="2800" dirty="0"/>
              <a:t>VGSSF = guidance to address the needs of the sector for sustainable small scale fisheries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533400" y="1752600"/>
          <a:ext cx="7924800" cy="3997452"/>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370840">
                <a:tc>
                  <a:txBody>
                    <a:bodyPr/>
                    <a:lstStyle/>
                    <a:p>
                      <a:pPr marL="0" marR="0">
                        <a:lnSpc>
                          <a:spcPct val="115000"/>
                        </a:lnSpc>
                        <a:spcBef>
                          <a:spcPts val="0"/>
                        </a:spcBef>
                        <a:spcAft>
                          <a:spcPts val="0"/>
                        </a:spcAft>
                      </a:pPr>
                      <a:r>
                        <a:rPr lang="en-PH" sz="2000" dirty="0">
                          <a:latin typeface="Calibri"/>
                          <a:ea typeface="Calibri"/>
                          <a:cs typeface="Times New Roman"/>
                        </a:rPr>
                        <a:t>Municipal Water Delineation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285750" marR="0" lvl="1" indent="-285750">
                        <a:lnSpc>
                          <a:spcPct val="115000"/>
                        </a:lnSpc>
                        <a:spcBef>
                          <a:spcPts val="0"/>
                        </a:spcBef>
                        <a:spcAft>
                          <a:spcPts val="0"/>
                        </a:spcAft>
                        <a:buFont typeface="Calibri"/>
                        <a:buChar char="-"/>
                      </a:pPr>
                      <a:r>
                        <a:rPr lang="en-PH" sz="2000" dirty="0">
                          <a:latin typeface="Calibri"/>
                          <a:ea typeface="Calibri"/>
                          <a:cs typeface="Times New Roman"/>
                        </a:rPr>
                        <a:t>Address the gaps in municipal water delineation, including fast-tracking of delineation of waters of municipalities without offshore islands, and come up with guidelines for municipalities with offshore islands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a:latin typeface="Calibri"/>
                          <a:ea typeface="Calibri"/>
                          <a:cs typeface="Times New Roman"/>
                        </a:rPr>
                        <a:t>Recognition of sectoral rights to governance including that of customary rights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285750" marR="0" lvl="1" indent="-285750">
                        <a:lnSpc>
                          <a:spcPct val="115000"/>
                        </a:lnSpc>
                        <a:spcBef>
                          <a:spcPts val="0"/>
                        </a:spcBef>
                        <a:spcAft>
                          <a:spcPts val="0"/>
                        </a:spcAft>
                        <a:buFont typeface="Arial"/>
                        <a:buChar char="-"/>
                      </a:pPr>
                      <a:r>
                        <a:rPr lang="en-PH" sz="2000" dirty="0">
                          <a:latin typeface="Calibri"/>
                          <a:ea typeface="Calibri"/>
                          <a:cs typeface="Times New Roman"/>
                        </a:rPr>
                        <a:t>Strengthen </a:t>
                      </a:r>
                      <a:r>
                        <a:rPr lang="en-PH" sz="2000" dirty="0" err="1">
                          <a:latin typeface="Calibri"/>
                          <a:ea typeface="Calibri"/>
                          <a:cs typeface="Times New Roman"/>
                        </a:rPr>
                        <a:t>sectoral</a:t>
                      </a:r>
                      <a:r>
                        <a:rPr lang="en-PH" sz="2000" dirty="0">
                          <a:latin typeface="Calibri"/>
                          <a:ea typeface="Calibri"/>
                          <a:cs typeface="Times New Roman"/>
                        </a:rPr>
                        <a:t> participation in legal and government processes. Their participation in policy making venues should include VGSSF provisions, thus, increasing understanding of VGGSF as well as capacity building of the sectors is crucial.</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533400" y="1752600"/>
          <a:ext cx="7924800" cy="3646932"/>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a:latin typeface="Calibri"/>
                          <a:ea typeface="Calibri"/>
                          <a:cs typeface="Times New Roman"/>
                        </a:rPr>
                        <a:t>On Sustainable Resource Management</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370840">
                <a:tc>
                  <a:txBody>
                    <a:bodyPr/>
                    <a:lstStyle/>
                    <a:p>
                      <a:pPr marL="0" marR="0">
                        <a:lnSpc>
                          <a:spcPct val="115000"/>
                        </a:lnSpc>
                        <a:spcBef>
                          <a:spcPts val="0"/>
                        </a:spcBef>
                        <a:spcAft>
                          <a:spcPts val="0"/>
                        </a:spcAft>
                      </a:pPr>
                      <a:r>
                        <a:rPr lang="en-PH" sz="2000">
                          <a:latin typeface="Calibri"/>
                          <a:ea typeface="Calibri"/>
                          <a:cs typeface="Times New Roman"/>
                        </a:rPr>
                        <a:t>On measures for long-term conservation and sustainable  use of fishery resources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742950" marR="0" lvl="1" indent="-285750">
                        <a:lnSpc>
                          <a:spcPct val="115000"/>
                        </a:lnSpc>
                        <a:spcBef>
                          <a:spcPts val="0"/>
                        </a:spcBef>
                        <a:spcAft>
                          <a:spcPts val="0"/>
                        </a:spcAft>
                        <a:buFont typeface="Arial"/>
                        <a:buChar char="-"/>
                      </a:pPr>
                      <a:r>
                        <a:rPr lang="en-PH" sz="2000" dirty="0">
                          <a:latin typeface="Calibri"/>
                          <a:ea typeface="Calibri"/>
                          <a:cs typeface="Times New Roman"/>
                        </a:rPr>
                        <a:t>Ensure that NGP implementation in the coastal and riverbank areas are led by fisherfolk communities in said areas</a:t>
                      </a:r>
                    </a:p>
                    <a:p>
                      <a:pPr marL="742950" marR="0" lvl="1" indent="-285750">
                        <a:lnSpc>
                          <a:spcPct val="115000"/>
                        </a:lnSpc>
                        <a:spcBef>
                          <a:spcPts val="0"/>
                        </a:spcBef>
                        <a:spcAft>
                          <a:spcPts val="0"/>
                        </a:spcAft>
                        <a:buFont typeface="Arial"/>
                        <a:buChar char="-"/>
                      </a:pPr>
                      <a:r>
                        <a:rPr lang="en-PH" sz="2000" dirty="0">
                          <a:latin typeface="Calibri"/>
                          <a:ea typeface="Calibri"/>
                          <a:cs typeface="Times New Roman"/>
                        </a:rPr>
                        <a:t>Ensure small scale fishers’ roles in sustainable resource management through organizing and capacity building towards maximizing existing platforms such as Fishery Aquatic Resource management Councils (FARMCs), among others.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533400" y="1752600"/>
          <a:ext cx="8001000" cy="4698492"/>
        </p:xfrm>
        <a:graphic>
          <a:graphicData uri="http://schemas.openxmlformats.org/drawingml/2006/table">
            <a:tbl>
              <a:tblPr/>
              <a:tblGrid>
                <a:gridCol w="2270684">
                  <a:extLst>
                    <a:ext uri="{9D8B030D-6E8A-4147-A177-3AD203B41FA5}">
                      <a16:colId xmlns:a16="http://schemas.microsoft.com/office/drawing/2014/main" xmlns="" val="20000"/>
                    </a:ext>
                  </a:extLst>
                </a:gridCol>
                <a:gridCol w="5730316">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a:latin typeface="Calibri"/>
                          <a:ea typeface="Calibri"/>
                          <a:cs typeface="Times New Roman"/>
                        </a:rPr>
                        <a:t>On Social Development, Employment and Decent Work</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a:latin typeface="Calibri"/>
                          <a:ea typeface="Calibri"/>
                          <a:cs typeface="Times New Roman"/>
                        </a:rPr>
                        <a:t>Social and economic development of small scale fishers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The Community Fish Landing </a:t>
                      </a:r>
                      <a:r>
                        <a:rPr lang="en-PH" sz="2000" dirty="0" err="1">
                          <a:latin typeface="Calibri"/>
                          <a:ea typeface="Calibri"/>
                          <a:cs typeface="Times New Roman"/>
                        </a:rPr>
                        <a:t>Centers</a:t>
                      </a:r>
                      <a:r>
                        <a:rPr lang="en-PH" sz="2000" dirty="0">
                          <a:latin typeface="Calibri"/>
                          <a:ea typeface="Calibri"/>
                          <a:cs typeface="Times New Roman"/>
                        </a:rPr>
                        <a:t> (CFLCs) was envision to reduce post-harvest losses as well as </a:t>
                      </a:r>
                      <a:r>
                        <a:rPr lang="en-US" sz="2000" dirty="0">
                          <a:solidFill>
                            <a:srgbClr val="000000"/>
                          </a:solidFill>
                          <a:latin typeface="Calibri"/>
                          <a:ea typeface="Calibri"/>
                          <a:cs typeface="Calibri"/>
                        </a:rPr>
                        <a:t>venues for skills trainings on disaster-resilient fisheries-based livelihoods and resource management such as monitoring fish catch and stock assessment. They are to be eventually managed by fisherfolk groups. Ensuring that operations of these centers indeed benefit the </a:t>
                      </a:r>
                      <a:r>
                        <a:rPr lang="en-US" sz="2000" dirty="0" err="1">
                          <a:solidFill>
                            <a:srgbClr val="000000"/>
                          </a:solidFill>
                          <a:latin typeface="Calibri"/>
                          <a:ea typeface="Calibri"/>
                          <a:cs typeface="Calibri"/>
                        </a:rPr>
                        <a:t>fisherfolks</a:t>
                      </a:r>
                      <a:r>
                        <a:rPr lang="en-US" sz="2000" dirty="0">
                          <a:solidFill>
                            <a:srgbClr val="000000"/>
                          </a:solidFill>
                          <a:latin typeface="Calibri"/>
                          <a:ea typeface="Calibri"/>
                          <a:cs typeface="Calibri"/>
                        </a:rPr>
                        <a:t> will help improve the social an economic situation of the small scale fishers. The NFARMC can be a platform for monitoring the CFLCs.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07727881"/>
              </p:ext>
            </p:extLst>
          </p:nvPr>
        </p:nvGraphicFramePr>
        <p:xfrm>
          <a:off x="533400" y="1752600"/>
          <a:ext cx="7924800" cy="2595372"/>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dirty="0">
                          <a:latin typeface="Calibri"/>
                          <a:ea typeface="Calibri"/>
                          <a:cs typeface="Times New Roman"/>
                        </a:rPr>
                        <a:t>On Social Development, Employment and Decent Work</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dirty="0">
                          <a:latin typeface="Calibri"/>
                          <a:ea typeface="Calibri"/>
                          <a:cs typeface="Times New Roman"/>
                        </a:rPr>
                        <a:t>Decent work for </a:t>
                      </a:r>
                      <a:r>
                        <a:rPr lang="en-PH" sz="2000" dirty="0" err="1">
                          <a:latin typeface="Calibri"/>
                          <a:ea typeface="Calibri"/>
                          <a:cs typeface="Times New Roman"/>
                        </a:rPr>
                        <a:t>fishworkers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marR="0" lvl="0" indent="-342900">
                        <a:lnSpc>
                          <a:spcPct val="115000"/>
                        </a:lnSpc>
                        <a:spcBef>
                          <a:spcPts val="0"/>
                        </a:spcBef>
                        <a:spcAft>
                          <a:spcPts val="0"/>
                        </a:spcAft>
                        <a:buFont typeface="Arial"/>
                        <a:buChar char="-"/>
                      </a:pPr>
                      <a:r>
                        <a:rPr lang="en-PH" sz="2000" dirty="0">
                          <a:latin typeface="Calibri"/>
                          <a:ea typeface="Calibri"/>
                          <a:cs typeface="Times New Roman"/>
                        </a:rPr>
                        <a:t>Aside from ensuring the policies for </a:t>
                      </a:r>
                      <a:r>
                        <a:rPr lang="en-PH" sz="2000" dirty="0" err="1">
                          <a:latin typeface="Calibri"/>
                          <a:ea typeface="Calibri"/>
                          <a:cs typeface="Times New Roman"/>
                        </a:rPr>
                        <a:t>fishworkers</a:t>
                      </a:r>
                      <a:r>
                        <a:rPr lang="en-PH" sz="2000" dirty="0">
                          <a:latin typeface="Calibri"/>
                          <a:ea typeface="Calibri"/>
                          <a:cs typeface="Times New Roman"/>
                        </a:rPr>
                        <a:t> such as the DILG Department Order 156-16, programs and policies to ensure decent working condition and fair income for small scale fishers involved in the whole fisheries value chain should be in place.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a:t>Recommendations</a:t>
            </a:r>
          </a:p>
        </p:txBody>
      </p:sp>
      <p:graphicFrame>
        <p:nvGraphicFramePr>
          <p:cNvPr id="4" name="Table 3"/>
          <p:cNvGraphicFramePr>
            <a:graphicFrameLocks noGrp="1"/>
          </p:cNvGraphicFramePr>
          <p:nvPr/>
        </p:nvGraphicFramePr>
        <p:xfrm>
          <a:off x="533400" y="12954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a:latin typeface="Calibri"/>
                          <a:ea typeface="Calibri"/>
                          <a:cs typeface="Times New Roman"/>
                        </a:rPr>
                        <a:t>Issues</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533400" y="1752600"/>
          <a:ext cx="7924800" cy="2595372"/>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a:latin typeface="Calibri"/>
                          <a:ea typeface="Calibri"/>
                          <a:cs typeface="Times New Roman"/>
                        </a:rPr>
                        <a:t>On Disaster Risks and Climate Change</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a:latin typeface="Calibri"/>
                          <a:ea typeface="Calibri"/>
                          <a:cs typeface="Times New Roman"/>
                        </a:rPr>
                        <a:t>Differential impact of disasters and climate change on small scale fishers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a:txBody>
                    <a:bodyPr/>
                    <a:lstStyle/>
                    <a:p>
                      <a:pPr marL="742950" marR="0" lvl="1" indent="-285750">
                        <a:lnSpc>
                          <a:spcPct val="115000"/>
                        </a:lnSpc>
                        <a:spcBef>
                          <a:spcPts val="0"/>
                        </a:spcBef>
                        <a:spcAft>
                          <a:spcPts val="0"/>
                        </a:spcAft>
                        <a:buFont typeface="Arial"/>
                        <a:buChar char="-"/>
                      </a:pPr>
                      <a:r>
                        <a:rPr lang="en-PH" sz="2000" dirty="0">
                          <a:latin typeface="Calibri"/>
                          <a:ea typeface="Calibri"/>
                          <a:cs typeface="Times New Roman"/>
                        </a:rPr>
                        <a:t>Local level: policy advocacy to secure fisherfolk tenure in times of disasters and climate change impacts (e.g. sea level rise)</a:t>
                      </a:r>
                    </a:p>
                    <a:p>
                      <a:pPr marL="742950" marR="0" lvl="1" indent="-285750">
                        <a:lnSpc>
                          <a:spcPct val="115000"/>
                        </a:lnSpc>
                        <a:spcBef>
                          <a:spcPts val="0"/>
                        </a:spcBef>
                        <a:spcAft>
                          <a:spcPts val="0"/>
                        </a:spcAft>
                        <a:buFont typeface="Arial"/>
                        <a:buChar char="-"/>
                      </a:pPr>
                      <a:r>
                        <a:rPr lang="en-PH" sz="2000" dirty="0">
                          <a:latin typeface="Calibri"/>
                          <a:ea typeface="Calibri"/>
                          <a:cs typeface="Times New Roman"/>
                        </a:rPr>
                        <a:t>National level: policy advocacy to look at </a:t>
                      </a:r>
                      <a:r>
                        <a:rPr lang="en-PH" sz="2000" dirty="0" err="1">
                          <a:latin typeface="Calibri"/>
                          <a:ea typeface="Calibri"/>
                          <a:cs typeface="Times New Roman"/>
                        </a:rPr>
                        <a:t>sectoral</a:t>
                      </a:r>
                      <a:r>
                        <a:rPr lang="en-PH" sz="2000" dirty="0">
                          <a:latin typeface="Calibri"/>
                          <a:ea typeface="Calibri"/>
                          <a:cs typeface="Times New Roman"/>
                        </a:rPr>
                        <a:t> impacts of disasters and climate change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609600" y="457200"/>
          <a:ext cx="7924800" cy="421386"/>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128905">
                <a:tc>
                  <a:txBody>
                    <a:bodyPr/>
                    <a:lstStyle/>
                    <a:p>
                      <a:pPr marL="0" marR="0" algn="ctr">
                        <a:lnSpc>
                          <a:spcPct val="115000"/>
                        </a:lnSpc>
                        <a:spcBef>
                          <a:spcPts val="0"/>
                        </a:spcBef>
                        <a:spcAft>
                          <a:spcPts val="0"/>
                        </a:spcAft>
                      </a:pPr>
                      <a:r>
                        <a:rPr lang="en-PH" sz="2000" b="1" dirty="0">
                          <a:latin typeface="Calibri"/>
                          <a:ea typeface="Calibri"/>
                          <a:cs typeface="Times New Roman"/>
                        </a:rPr>
                        <a:t>Issues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tc>
                  <a:txBody>
                    <a:bodyPr/>
                    <a:lstStyle/>
                    <a:p>
                      <a:pPr marL="0" marR="0" algn="ctr">
                        <a:lnSpc>
                          <a:spcPct val="115000"/>
                        </a:lnSpc>
                        <a:spcBef>
                          <a:spcPts val="0"/>
                        </a:spcBef>
                        <a:spcAft>
                          <a:spcPts val="0"/>
                        </a:spcAft>
                      </a:pPr>
                      <a:r>
                        <a:rPr lang="en-PH" sz="2000" b="1" dirty="0">
                          <a:latin typeface="Calibri"/>
                          <a:ea typeface="Calibri"/>
                          <a:cs typeface="Times New Roman"/>
                        </a:rPr>
                        <a:t>Recommendations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7F09"/>
                    </a:solidFill>
                  </a:tcPr>
                </a:tc>
                <a:extLst>
                  <a:ext uri="{0D108BD9-81ED-4DB2-BD59-A6C34878D82A}">
                    <a16:rowId xmlns:a16="http://schemas.microsoft.com/office/drawing/2014/main" xmlns="" val="10000"/>
                  </a:ext>
                </a:extLst>
              </a:tr>
            </a:tbl>
          </a:graphicData>
        </a:graphic>
      </p:graphicFrame>
      <p:graphicFrame>
        <p:nvGraphicFramePr>
          <p:cNvPr id="5" name="Table 4"/>
          <p:cNvGraphicFramePr>
            <a:graphicFrameLocks noGrp="1"/>
          </p:cNvGraphicFramePr>
          <p:nvPr/>
        </p:nvGraphicFramePr>
        <p:xfrm>
          <a:off x="609600" y="914400"/>
          <a:ext cx="7924800" cy="4068318"/>
        </p:xfrm>
        <a:graphic>
          <a:graphicData uri="http://schemas.openxmlformats.org/drawingml/2006/table">
            <a:tbl>
              <a:tblPr/>
              <a:tblGrid>
                <a:gridCol w="2249058">
                  <a:extLst>
                    <a:ext uri="{9D8B030D-6E8A-4147-A177-3AD203B41FA5}">
                      <a16:colId xmlns:a16="http://schemas.microsoft.com/office/drawing/2014/main" xmlns="" val="20000"/>
                    </a:ext>
                  </a:extLst>
                </a:gridCol>
                <a:gridCol w="5675742">
                  <a:extLst>
                    <a:ext uri="{9D8B030D-6E8A-4147-A177-3AD203B41FA5}">
                      <a16:colId xmlns:a16="http://schemas.microsoft.com/office/drawing/2014/main" xmlns="" val="20001"/>
                    </a:ext>
                  </a:extLst>
                </a:gridCol>
              </a:tblGrid>
              <a:tr h="0">
                <a:tc gridSpan="2">
                  <a:txBody>
                    <a:bodyPr/>
                    <a:lstStyle/>
                    <a:p>
                      <a:pPr marL="0" marR="0">
                        <a:lnSpc>
                          <a:spcPct val="115000"/>
                        </a:lnSpc>
                        <a:spcBef>
                          <a:spcPts val="0"/>
                        </a:spcBef>
                        <a:spcAft>
                          <a:spcPts val="0"/>
                        </a:spcAft>
                      </a:pPr>
                      <a:r>
                        <a:rPr lang="en-PH" sz="2000" b="1">
                          <a:latin typeface="Calibri"/>
                          <a:ea typeface="Calibri"/>
                          <a:cs typeface="Times New Roman"/>
                        </a:rPr>
                        <a:t>On Policy Coherence, Institutional Coordination and Collaboration</a:t>
                      </a:r>
                      <a:endParaRPr lang="en-PH" sz="200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PH"/>
                    </a:p>
                  </a:txBody>
                  <a:tcPr/>
                </a:tc>
                <a:extLst>
                  <a:ext uri="{0D108BD9-81ED-4DB2-BD59-A6C34878D82A}">
                    <a16:rowId xmlns:a16="http://schemas.microsoft.com/office/drawing/2014/main" xmlns="" val="10000"/>
                  </a:ext>
                </a:extLst>
              </a:tr>
              <a:tr h="0">
                <a:tc>
                  <a:txBody>
                    <a:bodyPr/>
                    <a:lstStyle/>
                    <a:p>
                      <a:pPr marL="0" marR="0">
                        <a:lnSpc>
                          <a:spcPct val="115000"/>
                        </a:lnSpc>
                        <a:spcBef>
                          <a:spcPts val="0"/>
                        </a:spcBef>
                        <a:spcAft>
                          <a:spcPts val="0"/>
                        </a:spcAft>
                      </a:pPr>
                      <a:r>
                        <a:rPr lang="en-PH" sz="2000">
                          <a:latin typeface="Calibri"/>
                          <a:ea typeface="Calibri"/>
                          <a:cs typeface="Times New Roman"/>
                        </a:rPr>
                        <a:t>Institutional structures for implementation of ecosystem approaches in fisheries sector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rowSpan="2">
                  <a:txBody>
                    <a:bodyPr/>
                    <a:lstStyle/>
                    <a:p>
                      <a:pPr marL="342900" marR="0" lvl="0" indent="-342900">
                        <a:lnSpc>
                          <a:spcPct val="115000"/>
                        </a:lnSpc>
                        <a:spcBef>
                          <a:spcPts val="0"/>
                        </a:spcBef>
                        <a:spcAft>
                          <a:spcPts val="0"/>
                        </a:spcAft>
                        <a:buFont typeface="Calibri"/>
                        <a:buChar char="-"/>
                      </a:pPr>
                      <a:r>
                        <a:rPr lang="en-PH" sz="2000" dirty="0">
                          <a:latin typeface="Calibri"/>
                          <a:ea typeface="Calibri"/>
                          <a:cs typeface="Times New Roman"/>
                        </a:rPr>
                        <a:t> </a:t>
                      </a:r>
                      <a:r>
                        <a:rPr lang="en-US" sz="2000" dirty="0">
                          <a:latin typeface="Calibri"/>
                          <a:ea typeface="Calibri"/>
                          <a:cs typeface="Times New Roman"/>
                        </a:rPr>
                        <a:t>There should be feedback mechanisms for better-informed decisions:</a:t>
                      </a:r>
                      <a:endParaRPr lang="en-PH" sz="2000" dirty="0">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2000" dirty="0">
                          <a:latin typeface="Calibri"/>
                          <a:ea typeface="Calibri"/>
                          <a:cs typeface="Times New Roman"/>
                        </a:rPr>
                        <a:t>Between CSOs/ fisherfolk organizations and local government</a:t>
                      </a:r>
                      <a:endParaRPr lang="en-PH" sz="2000" dirty="0">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PH" sz="2000" dirty="0">
                          <a:latin typeface="Calibri"/>
                          <a:ea typeface="Calibri"/>
                          <a:cs typeface="Times New Roman"/>
                        </a:rPr>
                        <a:t>Internal to the government agencies, e.g. among bureaus, as national to regional</a:t>
                      </a:r>
                    </a:p>
                    <a:p>
                      <a:pPr marL="742950" marR="0" lvl="1" indent="-285750">
                        <a:lnSpc>
                          <a:spcPct val="115000"/>
                        </a:lnSpc>
                        <a:spcBef>
                          <a:spcPts val="0"/>
                        </a:spcBef>
                        <a:spcAft>
                          <a:spcPts val="0"/>
                        </a:spcAft>
                        <a:buFont typeface="Courier New"/>
                        <a:buChar char="o"/>
                      </a:pPr>
                      <a:r>
                        <a:rPr lang="en-US" sz="2000" dirty="0">
                          <a:latin typeface="Calibri"/>
                          <a:ea typeface="Calibri"/>
                          <a:cs typeface="Times New Roman"/>
                        </a:rPr>
                        <a:t>Among LGUs especially those sharing the same fishing grounds</a:t>
                      </a:r>
                      <a:endParaRPr lang="en-PH" sz="2000" dirty="0">
                        <a:latin typeface="Calibri"/>
                        <a:ea typeface="Calibri"/>
                        <a:cs typeface="Times New Roman"/>
                      </a:endParaRPr>
                    </a:p>
                    <a:p>
                      <a:pPr marL="742950" marR="0" lvl="1" indent="-285750">
                        <a:lnSpc>
                          <a:spcPct val="115000"/>
                        </a:lnSpc>
                        <a:spcBef>
                          <a:spcPts val="0"/>
                        </a:spcBef>
                        <a:spcAft>
                          <a:spcPts val="0"/>
                        </a:spcAft>
                        <a:buFont typeface="Courier New"/>
                        <a:buChar char="o"/>
                      </a:pPr>
                      <a:r>
                        <a:rPr lang="en-US" sz="2000" dirty="0">
                          <a:latin typeface="Calibri"/>
                          <a:ea typeface="Calibri"/>
                          <a:cs typeface="Times New Roman"/>
                        </a:rPr>
                        <a:t>Among devolved government agencies and their national level counterparts</a:t>
                      </a:r>
                      <a:endParaRPr lang="en-PH" sz="2000" dirty="0">
                        <a:latin typeface="Calibri"/>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xmlns="" val="10001"/>
                  </a:ext>
                </a:extLst>
              </a:tr>
              <a:tr h="0">
                <a:tc>
                  <a:txBody>
                    <a:bodyPr/>
                    <a:lstStyle/>
                    <a:p>
                      <a:pPr marL="0" marR="0">
                        <a:lnSpc>
                          <a:spcPct val="115000"/>
                        </a:lnSpc>
                        <a:spcBef>
                          <a:spcPts val="0"/>
                        </a:spcBef>
                        <a:spcAft>
                          <a:spcPts val="0"/>
                        </a:spcAft>
                      </a:pPr>
                      <a:r>
                        <a:rPr lang="en-PH" sz="2000" dirty="0">
                          <a:latin typeface="Calibri"/>
                          <a:ea typeface="Calibri"/>
                          <a:cs typeface="Times New Roman"/>
                        </a:rPr>
                        <a:t>Spatial planning approaches for integrated coastal zone management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a:tcPr>
                </a:tc>
                <a:tc vMerge="1">
                  <a:txBody>
                    <a:bodyPr/>
                    <a:lstStyle/>
                    <a:p>
                      <a:endParaRPr lang="en-PH"/>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PH"/>
          </a:p>
        </p:txBody>
      </p:sp>
      <p:sp>
        <p:nvSpPr>
          <p:cNvPr id="3" name="Content Placeholder 2"/>
          <p:cNvSpPr>
            <a:spLocks noGrp="1"/>
          </p:cNvSpPr>
          <p:nvPr>
            <p:ph idx="1"/>
          </p:nvPr>
        </p:nvSpPr>
        <p:spPr/>
        <p:txBody>
          <a:bodyPr>
            <a:normAutofit/>
          </a:bodyPr>
          <a:lstStyle/>
          <a:p>
            <a:pPr marL="342900" lvl="1" indent="-342900">
              <a:buFont typeface="Arial" pitchFamily="34" charset="0"/>
              <a:buChar char="•"/>
            </a:pPr>
            <a:r>
              <a:rPr lang="en-US" sz="3200" dirty="0">
                <a:ea typeface="Calibri"/>
                <a:cs typeface="Times New Roman"/>
              </a:rPr>
              <a:t>There should also be inter-agency collaboration for holistic approach to the fisheries issues, where each agency contributes efforts based on their respective mandates. There should be delineation and harmonization of roles for more holistic approach to fisheries issues.</a:t>
            </a:r>
            <a:endParaRPr lang="en-PH" sz="3200" dirty="0">
              <a:ea typeface="Calibri"/>
              <a:cs typeface="Times New Roman"/>
            </a:endParaRPr>
          </a:p>
          <a:p>
            <a:endParaRPr lang="en-PH"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CERD Files\cerd pics\DKA shooting in Marihatag\DSC02481.JPG">
            <a:extLst>
              <a:ext uri="{FF2B5EF4-FFF2-40B4-BE49-F238E27FC236}">
                <a16:creationId xmlns:a16="http://schemas.microsoft.com/office/drawing/2014/main" xmlns="" id="{A67B4FED-48E9-4E4D-AB7D-4B42EF07445D}"/>
              </a:ext>
            </a:extLst>
          </p:cNvPr>
          <p:cNvPicPr>
            <a:picLocks noChangeAspect="1" noChangeArrowheads="1"/>
          </p:cNvPicPr>
          <p:nvPr/>
        </p:nvPicPr>
        <p:blipFill>
          <a:blip r:embed="rId2" cstate="print">
            <a:alphaModFix amt="38000"/>
          </a:blip>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74638"/>
            <a:ext cx="8229600" cy="1143000"/>
          </a:xfrm>
        </p:spPr>
        <p:txBody>
          <a:bodyPr/>
          <a:lstStyle/>
          <a:p>
            <a:r>
              <a:rPr lang="en-PH"/>
              <a:t>Relevance to the Philippines</a:t>
            </a:r>
            <a:endParaRPr lang="en-PH" dirty="0"/>
          </a:p>
        </p:txBody>
      </p:sp>
      <p:sp>
        <p:nvSpPr>
          <p:cNvPr id="3" name="Content Placeholder 2"/>
          <p:cNvSpPr>
            <a:spLocks noGrp="1"/>
          </p:cNvSpPr>
          <p:nvPr>
            <p:ph idx="1"/>
          </p:nvPr>
        </p:nvSpPr>
        <p:spPr>
          <a:xfrm>
            <a:off x="457200" y="1295400"/>
            <a:ext cx="7620000" cy="5257800"/>
          </a:xfrm>
        </p:spPr>
        <p:txBody>
          <a:bodyPr>
            <a:noAutofit/>
          </a:bodyPr>
          <a:lstStyle/>
          <a:p>
            <a:r>
              <a:rPr lang="en-PH" sz="2400" dirty="0"/>
              <a:t>Small-scale fishers are considered among the poorest of the poor and receive the least support from the government</a:t>
            </a:r>
          </a:p>
          <a:p>
            <a:r>
              <a:rPr lang="en-PH" sz="2400" dirty="0"/>
              <a:t>Fishing grounds are overfished</a:t>
            </a:r>
          </a:p>
          <a:p>
            <a:r>
              <a:rPr lang="en-PH" sz="2400" dirty="0"/>
              <a:t>Implementing the VGSSF in the Philippines will help  address issues and concerns of the municipal fishers:</a:t>
            </a:r>
          </a:p>
          <a:p>
            <a:pPr lvl="1"/>
            <a:r>
              <a:rPr lang="en-PH" sz="2200" dirty="0"/>
              <a:t>Secure tenure rights to resources</a:t>
            </a:r>
          </a:p>
          <a:p>
            <a:pPr lvl="1"/>
            <a:r>
              <a:rPr lang="en-PH" sz="2200" dirty="0"/>
              <a:t>Measures for long-term conservation and sustainable use of fishery resources</a:t>
            </a:r>
          </a:p>
          <a:p>
            <a:pPr lvl="1"/>
            <a:r>
              <a:rPr lang="en-PH" sz="2200" dirty="0"/>
              <a:t>Preferential treatment of vulnerable groups</a:t>
            </a:r>
          </a:p>
          <a:p>
            <a:pPr lvl="1"/>
            <a:r>
              <a:rPr lang="en-PH" sz="2200" dirty="0"/>
              <a:t>Adequate standard of living</a:t>
            </a:r>
          </a:p>
          <a:p>
            <a:pPr lvl="1"/>
            <a:r>
              <a:rPr lang="en-PH" sz="2200" dirty="0"/>
              <a:t>Support for all activities along the value chain</a:t>
            </a:r>
          </a:p>
          <a:p>
            <a:pPr lvl="1"/>
            <a:r>
              <a:rPr lang="en-PH" sz="2200" dirty="0"/>
              <a:t>Support to address disaster risk and climate change</a:t>
            </a:r>
          </a:p>
          <a:p>
            <a:pPr lvl="1"/>
            <a:endParaRPr lang="en-PH"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44"/>
            <a:ext cx="7620000" cy="868362"/>
          </a:xfrm>
        </p:spPr>
        <p:txBody>
          <a:bodyPr>
            <a:normAutofit fontScale="90000"/>
          </a:bodyPr>
          <a:lstStyle/>
          <a:p>
            <a:pPr algn="ctr"/>
            <a:r>
              <a:rPr lang="en-PH" sz="2800" dirty="0"/>
              <a:t>Responsible Fisheries and Sustainable Development</a:t>
            </a:r>
            <a:r>
              <a:rPr lang="en-PH" sz="1600" dirty="0"/>
              <a:t> </a:t>
            </a:r>
            <a:br>
              <a:rPr lang="en-PH" sz="1600" dirty="0"/>
            </a:br>
            <a:r>
              <a:rPr lang="en-PH" sz="1600" dirty="0"/>
              <a:t>Voluntary Guidelines for Securing Sustainable Small Scale Fisheries (VGSSF)</a:t>
            </a:r>
          </a:p>
        </p:txBody>
      </p:sp>
      <p:sp>
        <p:nvSpPr>
          <p:cNvPr id="4" name="Rectangle 3"/>
          <p:cNvSpPr/>
          <p:nvPr/>
        </p:nvSpPr>
        <p:spPr>
          <a:xfrm>
            <a:off x="3124200" y="1143000"/>
            <a:ext cx="2209800" cy="533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PH" sz="2400" b="1" dirty="0"/>
              <a:t>1 Introduction</a:t>
            </a:r>
          </a:p>
        </p:txBody>
      </p:sp>
      <p:sp>
        <p:nvSpPr>
          <p:cNvPr id="5" name="Rectangle 4"/>
          <p:cNvSpPr/>
          <p:nvPr/>
        </p:nvSpPr>
        <p:spPr>
          <a:xfrm>
            <a:off x="381000" y="2209800"/>
            <a:ext cx="76200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PH" sz="2400" b="1" dirty="0"/>
              <a:t>2 Responsible Fisheries and Sustainable Development</a:t>
            </a:r>
          </a:p>
        </p:txBody>
      </p:sp>
      <p:sp>
        <p:nvSpPr>
          <p:cNvPr id="8" name="Rectangle 7"/>
          <p:cNvSpPr/>
          <p:nvPr/>
        </p:nvSpPr>
        <p:spPr>
          <a:xfrm>
            <a:off x="152400" y="4724400"/>
            <a:ext cx="8077200" cy="533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PH" sz="2000" b="1" dirty="0"/>
              <a:t>3 Ensuring an Enabling Environment and Supporting Implementation</a:t>
            </a:r>
          </a:p>
        </p:txBody>
      </p:sp>
      <p:cxnSp>
        <p:nvCxnSpPr>
          <p:cNvPr id="10" name="Straight Arrow Connector 9"/>
          <p:cNvCxnSpPr>
            <a:stCxn id="4" idx="2"/>
          </p:cNvCxnSpPr>
          <p:nvPr/>
        </p:nvCxnSpPr>
        <p:spPr>
          <a:xfrm rot="5400000">
            <a:off x="3942556" y="1962150"/>
            <a:ext cx="572294" cy="794"/>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8" idx="0"/>
            <a:endCxn id="5" idx="2"/>
          </p:cNvCxnSpPr>
          <p:nvPr/>
        </p:nvCxnSpPr>
        <p:spPr>
          <a:xfrm rot="5400000" flipH="1" flipV="1">
            <a:off x="3200400" y="3733800"/>
            <a:ext cx="1981200" cy="1588"/>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43400" y="2819400"/>
            <a:ext cx="3810000" cy="1815882"/>
          </a:xfrm>
          <a:prstGeom prst="rect">
            <a:avLst/>
          </a:prstGeom>
          <a:noFill/>
          <a:ln>
            <a:solidFill>
              <a:schemeClr val="tx1"/>
            </a:solidFill>
            <a:prstDash val="dash"/>
          </a:ln>
        </p:spPr>
        <p:txBody>
          <a:bodyPr wrap="square" rtlCol="0">
            <a:spAutoFit/>
          </a:bodyPr>
          <a:lstStyle/>
          <a:p>
            <a:pPr marL="111125" indent="-111125">
              <a:buFont typeface="Arial" pitchFamily="34" charset="0"/>
              <a:buChar char="•"/>
            </a:pPr>
            <a:r>
              <a:rPr lang="en-PH" sz="1600" dirty="0"/>
              <a:t>Governance of Tenure in Small Scale Fisheries and  Resource Management</a:t>
            </a:r>
          </a:p>
          <a:p>
            <a:pPr marL="111125" indent="-111125">
              <a:buFont typeface="Arial" pitchFamily="34" charset="0"/>
              <a:buChar char="•"/>
            </a:pPr>
            <a:r>
              <a:rPr lang="en-PH" sz="1600" dirty="0"/>
              <a:t>Social Development, Employment and Decent Work</a:t>
            </a:r>
          </a:p>
          <a:p>
            <a:pPr marL="111125" indent="-111125">
              <a:buFont typeface="Arial" pitchFamily="34" charset="0"/>
              <a:buChar char="•"/>
            </a:pPr>
            <a:r>
              <a:rPr lang="en-PH" sz="1600" dirty="0"/>
              <a:t>Value Chains, Post-Harvest and Trade</a:t>
            </a:r>
          </a:p>
          <a:p>
            <a:pPr marL="111125" indent="-111125">
              <a:buFont typeface="Arial" pitchFamily="34" charset="0"/>
              <a:buChar char="•"/>
            </a:pPr>
            <a:r>
              <a:rPr lang="en-PH" sz="1600" dirty="0"/>
              <a:t>Gender Equality</a:t>
            </a:r>
          </a:p>
          <a:p>
            <a:pPr marL="111125" indent="-111125">
              <a:buFont typeface="Arial" pitchFamily="34" charset="0"/>
              <a:buChar char="•"/>
            </a:pPr>
            <a:r>
              <a:rPr lang="en-PH" sz="1600" dirty="0"/>
              <a:t>Disaster Risks and Climate Change </a:t>
            </a:r>
          </a:p>
        </p:txBody>
      </p:sp>
      <p:sp>
        <p:nvSpPr>
          <p:cNvPr id="21" name="TextBox 20"/>
          <p:cNvSpPr txBox="1"/>
          <p:nvPr/>
        </p:nvSpPr>
        <p:spPr>
          <a:xfrm>
            <a:off x="228600" y="5334000"/>
            <a:ext cx="4343400" cy="1077218"/>
          </a:xfrm>
          <a:prstGeom prst="rect">
            <a:avLst/>
          </a:prstGeom>
          <a:solidFill>
            <a:schemeClr val="bg1"/>
          </a:solidFill>
          <a:ln>
            <a:solidFill>
              <a:schemeClr val="tx1"/>
            </a:solidFill>
            <a:prstDash val="dash"/>
          </a:ln>
        </p:spPr>
        <p:txBody>
          <a:bodyPr wrap="square" rtlCol="0">
            <a:spAutoFit/>
          </a:bodyPr>
          <a:lstStyle/>
          <a:p>
            <a:pPr marL="111125" indent="-111125">
              <a:buFont typeface="Arial" pitchFamily="34" charset="0"/>
              <a:buChar char="•"/>
            </a:pPr>
            <a:r>
              <a:rPr lang="en-PH" sz="1600" dirty="0"/>
              <a:t>Policy Coherence, Institutional Coordination and Collaboration</a:t>
            </a:r>
          </a:p>
          <a:p>
            <a:pPr marL="111125" indent="-111125">
              <a:buFont typeface="Arial" pitchFamily="34" charset="0"/>
              <a:buChar char="•"/>
            </a:pPr>
            <a:r>
              <a:rPr lang="en-PH" sz="1600" dirty="0"/>
              <a:t>Information, Research and Communication</a:t>
            </a:r>
          </a:p>
          <a:p>
            <a:pPr marL="111125" indent="-111125">
              <a:buFont typeface="Arial" pitchFamily="34" charset="0"/>
              <a:buChar char="•"/>
            </a:pPr>
            <a:r>
              <a:rPr lang="en-PH" sz="1600" dirty="0"/>
              <a:t>Capacity Development</a:t>
            </a:r>
          </a:p>
        </p:txBody>
      </p:sp>
      <p:sp>
        <p:nvSpPr>
          <p:cNvPr id="14" name="TextBox 13"/>
          <p:cNvSpPr txBox="1"/>
          <p:nvPr/>
        </p:nvSpPr>
        <p:spPr>
          <a:xfrm>
            <a:off x="381000" y="1219200"/>
            <a:ext cx="2590800" cy="830997"/>
          </a:xfrm>
          <a:prstGeom prst="rect">
            <a:avLst/>
          </a:prstGeom>
          <a:solidFill>
            <a:schemeClr val="bg1"/>
          </a:solidFill>
          <a:ln>
            <a:solidFill>
              <a:schemeClr val="tx1"/>
            </a:solidFill>
            <a:prstDash val="dash"/>
          </a:ln>
        </p:spPr>
        <p:txBody>
          <a:bodyPr wrap="square" rtlCol="0">
            <a:spAutoFit/>
          </a:bodyPr>
          <a:lstStyle/>
          <a:p>
            <a:pPr marL="111125" indent="-111125">
              <a:buFont typeface="Arial" pitchFamily="34" charset="0"/>
              <a:buChar char="•"/>
            </a:pPr>
            <a:r>
              <a:rPr lang="en-PH" sz="1600" dirty="0"/>
              <a:t>Guiding Principles</a:t>
            </a:r>
          </a:p>
          <a:p>
            <a:pPr marL="111125" indent="-111125">
              <a:buFont typeface="Arial" pitchFamily="34" charset="0"/>
              <a:buChar char="•"/>
            </a:pPr>
            <a:r>
              <a:rPr lang="en-PH" sz="1600" dirty="0"/>
              <a:t>Relationship with Other International Instruments</a:t>
            </a:r>
          </a:p>
        </p:txBody>
      </p:sp>
    </p:spTree>
    <p:extLst>
      <p:ext uri="{BB962C8B-B14F-4D97-AF65-F5344CB8AC3E}">
        <p14:creationId xmlns:p14="http://schemas.microsoft.com/office/powerpoint/2010/main" val="274879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8" grpId="0" animBg="1"/>
      <p:bldP spid="2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620000" cy="1143000"/>
          </a:xfrm>
        </p:spPr>
        <p:txBody>
          <a:bodyPr/>
          <a:lstStyle/>
          <a:p>
            <a:r>
              <a:rPr lang="en-PH" sz="4000" dirty="0">
                <a:solidFill>
                  <a:srgbClr val="C00000"/>
                </a:solidFill>
              </a:rPr>
              <a:t>PART 1: Introduction</a:t>
            </a:r>
            <a:r>
              <a:rPr lang="en-PH" sz="4400" dirty="0">
                <a:solidFill>
                  <a:srgbClr val="C00000"/>
                </a:solidFill>
              </a:rPr>
              <a:t/>
            </a:r>
            <a:br>
              <a:rPr lang="en-PH" sz="4400" dirty="0">
                <a:solidFill>
                  <a:srgbClr val="C00000"/>
                </a:solidFill>
              </a:rPr>
            </a:br>
            <a:r>
              <a:rPr lang="en-PH" sz="2800" i="1" dirty="0" err="1">
                <a:solidFill>
                  <a:srgbClr val="C00000"/>
                </a:solidFill>
              </a:rPr>
              <a:t>Unang</a:t>
            </a:r>
            <a:r>
              <a:rPr lang="en-PH" sz="2800" i="1" dirty="0">
                <a:solidFill>
                  <a:srgbClr val="C00000"/>
                </a:solidFill>
              </a:rPr>
              <a:t> </a:t>
            </a:r>
            <a:r>
              <a:rPr lang="en-PH" sz="2800" i="1" dirty="0" err="1">
                <a:solidFill>
                  <a:srgbClr val="C00000"/>
                </a:solidFill>
              </a:rPr>
              <a:t>bahagi</a:t>
            </a:r>
            <a:r>
              <a:rPr lang="en-PH" sz="2800" i="1" dirty="0">
                <a:solidFill>
                  <a:srgbClr val="C00000"/>
                </a:solidFill>
              </a:rPr>
              <a:t>: </a:t>
            </a:r>
            <a:r>
              <a:rPr lang="en-PH" sz="2800" i="1" dirty="0" err="1">
                <a:solidFill>
                  <a:srgbClr val="C00000"/>
                </a:solidFill>
              </a:rPr>
              <a:t>Panimula</a:t>
            </a:r>
            <a:endParaRPr lang="en-PH" sz="2800" dirty="0">
              <a:solidFill>
                <a:srgbClr val="C00000"/>
              </a:solidFill>
            </a:endParaRPr>
          </a:p>
        </p:txBody>
      </p:sp>
      <p:sp>
        <p:nvSpPr>
          <p:cNvPr id="3" name="Content Placeholder 2"/>
          <p:cNvSpPr>
            <a:spLocks noGrp="1"/>
          </p:cNvSpPr>
          <p:nvPr>
            <p:ph idx="1"/>
          </p:nvPr>
        </p:nvSpPr>
        <p:spPr>
          <a:xfrm>
            <a:off x="457200" y="2133600"/>
            <a:ext cx="6781800" cy="1656347"/>
          </a:xfrm>
        </p:spPr>
        <p:txBody>
          <a:bodyPr>
            <a:normAutofit fontScale="77500" lnSpcReduction="20000"/>
          </a:bodyPr>
          <a:lstStyle/>
          <a:p>
            <a:r>
              <a:rPr lang="en-PH" dirty="0"/>
              <a:t>Addresses guiding principles and relationship with other international instruments</a:t>
            </a:r>
          </a:p>
          <a:p>
            <a:r>
              <a:rPr lang="en-PH" dirty="0"/>
              <a:t>Focuses on State obligations under international human rights instruments</a:t>
            </a:r>
          </a:p>
        </p:txBody>
      </p:sp>
      <p:sp>
        <p:nvSpPr>
          <p:cNvPr id="4" name="TextBox 3"/>
          <p:cNvSpPr txBox="1"/>
          <p:nvPr/>
        </p:nvSpPr>
        <p:spPr>
          <a:xfrm>
            <a:off x="20053" y="4114800"/>
            <a:ext cx="8285748" cy="2185214"/>
          </a:xfrm>
          <a:prstGeom prst="rect">
            <a:avLst/>
          </a:prstGeom>
          <a:solidFill>
            <a:schemeClr val="accent1">
              <a:lumMod val="60000"/>
              <a:lumOff val="40000"/>
            </a:schemeClr>
          </a:solidFill>
        </p:spPr>
        <p:txBody>
          <a:bodyPr wrap="square" rtlCol="0">
            <a:spAutoFit/>
          </a:bodyPr>
          <a:lstStyle/>
          <a:p>
            <a:pPr>
              <a:spcBef>
                <a:spcPts val="600"/>
              </a:spcBef>
            </a:pPr>
            <a:r>
              <a:rPr lang="en-PH" sz="2000" b="1" dirty="0"/>
              <a:t> 4 Topics:</a:t>
            </a:r>
          </a:p>
          <a:p>
            <a:pPr marL="457200" indent="-457200">
              <a:spcBef>
                <a:spcPts val="600"/>
              </a:spcBef>
              <a:buFont typeface="+mj-lt"/>
              <a:buAutoNum type="arabicPeriod"/>
            </a:pPr>
            <a:r>
              <a:rPr lang="en-PH" sz="2400" b="1" dirty="0"/>
              <a:t>Objectives</a:t>
            </a:r>
          </a:p>
          <a:p>
            <a:pPr marL="457200" indent="-457200">
              <a:spcBef>
                <a:spcPts val="600"/>
              </a:spcBef>
              <a:buFont typeface="+mj-lt"/>
              <a:buAutoNum type="arabicPeriod"/>
            </a:pPr>
            <a:r>
              <a:rPr lang="en-PH" sz="2400" b="1" dirty="0"/>
              <a:t>Nature and Scope</a:t>
            </a:r>
          </a:p>
          <a:p>
            <a:pPr marL="457200" indent="-457200">
              <a:spcBef>
                <a:spcPts val="600"/>
              </a:spcBef>
              <a:buFont typeface="+mj-lt"/>
              <a:buAutoNum type="arabicPeriod"/>
            </a:pPr>
            <a:r>
              <a:rPr lang="en-PH" sz="2400" b="1" dirty="0"/>
              <a:t>Guiding principles</a:t>
            </a:r>
          </a:p>
          <a:p>
            <a:pPr marL="457200" indent="-457200">
              <a:spcBef>
                <a:spcPts val="600"/>
              </a:spcBef>
              <a:buFont typeface="+mj-lt"/>
              <a:buAutoNum type="arabicPeriod"/>
            </a:pPr>
            <a:r>
              <a:rPr lang="en-PH" sz="2400" b="1" dirty="0"/>
              <a:t>Relationship with other international instruments</a:t>
            </a:r>
          </a:p>
        </p:txBody>
      </p:sp>
    </p:spTree>
    <p:extLst>
      <p:ext uri="{BB962C8B-B14F-4D97-AF65-F5344CB8AC3E}">
        <p14:creationId xmlns:p14="http://schemas.microsoft.com/office/powerpoint/2010/main" val="1121208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077200" cy="1752600"/>
          </a:xfrm>
        </p:spPr>
        <p:txBody>
          <a:bodyPr>
            <a:normAutofit fontScale="90000"/>
          </a:bodyPr>
          <a:lstStyle/>
          <a:p>
            <a:r>
              <a:rPr lang="en-PH" sz="3600" dirty="0">
                <a:solidFill>
                  <a:srgbClr val="C00000"/>
                </a:solidFill>
              </a:rPr>
              <a:t>PART 2: Responsible Fisheries and Sustainable Development</a:t>
            </a:r>
            <a:r>
              <a:rPr lang="en-PH" sz="4400" dirty="0">
                <a:solidFill>
                  <a:srgbClr val="C00000"/>
                </a:solidFill>
              </a:rPr>
              <a:t/>
            </a:r>
            <a:br>
              <a:rPr lang="en-PH" sz="4400" dirty="0">
                <a:solidFill>
                  <a:srgbClr val="C00000"/>
                </a:solidFill>
              </a:rPr>
            </a:br>
            <a:r>
              <a:rPr lang="en-PH" sz="2200" i="1" dirty="0" err="1">
                <a:solidFill>
                  <a:srgbClr val="C00000"/>
                </a:solidFill>
              </a:rPr>
              <a:t>Ikalawang</a:t>
            </a:r>
            <a:r>
              <a:rPr lang="en-PH" sz="2200" i="1" dirty="0">
                <a:solidFill>
                  <a:srgbClr val="C00000"/>
                </a:solidFill>
              </a:rPr>
              <a:t> </a:t>
            </a:r>
            <a:r>
              <a:rPr lang="en-PH" sz="2200" i="1" dirty="0" err="1">
                <a:solidFill>
                  <a:srgbClr val="C00000"/>
                </a:solidFill>
              </a:rPr>
              <a:t>bahagi</a:t>
            </a:r>
            <a:r>
              <a:rPr lang="en-PH" sz="2200" i="1" dirty="0">
                <a:solidFill>
                  <a:srgbClr val="C00000"/>
                </a:solidFill>
              </a:rPr>
              <a:t>: </a:t>
            </a:r>
            <a:r>
              <a:rPr lang="en-PH" sz="2200" i="1" dirty="0" err="1">
                <a:solidFill>
                  <a:srgbClr val="C00000"/>
                </a:solidFill>
              </a:rPr>
              <a:t>Responsableng</a:t>
            </a:r>
            <a:r>
              <a:rPr lang="en-PH" sz="2200" i="1" dirty="0">
                <a:solidFill>
                  <a:srgbClr val="C00000"/>
                </a:solidFill>
              </a:rPr>
              <a:t> </a:t>
            </a:r>
            <a:r>
              <a:rPr lang="en-PH" sz="2200" i="1" dirty="0" err="1">
                <a:solidFill>
                  <a:srgbClr val="C00000"/>
                </a:solidFill>
              </a:rPr>
              <a:t>Pangingisda</a:t>
            </a:r>
            <a:r>
              <a:rPr lang="en-PH" sz="2200" i="1" dirty="0">
                <a:solidFill>
                  <a:srgbClr val="C00000"/>
                </a:solidFill>
              </a:rPr>
              <a:t> at </a:t>
            </a:r>
            <a:r>
              <a:rPr lang="en-PH" sz="2200" i="1" dirty="0" err="1">
                <a:solidFill>
                  <a:srgbClr val="C00000"/>
                </a:solidFill>
              </a:rPr>
              <a:t>Likas-kayang</a:t>
            </a:r>
            <a:r>
              <a:rPr lang="en-PH" sz="2200" i="1" dirty="0">
                <a:solidFill>
                  <a:srgbClr val="C00000"/>
                </a:solidFill>
              </a:rPr>
              <a:t> </a:t>
            </a:r>
            <a:r>
              <a:rPr lang="en-PH" sz="2200" i="1" dirty="0" err="1">
                <a:solidFill>
                  <a:srgbClr val="C00000"/>
                </a:solidFill>
              </a:rPr>
              <a:t>Pag-unlad</a:t>
            </a:r>
            <a:endParaRPr lang="en-PH" sz="2200" dirty="0">
              <a:solidFill>
                <a:srgbClr val="C00000"/>
              </a:solidFill>
            </a:endParaRPr>
          </a:p>
        </p:txBody>
      </p:sp>
      <p:sp>
        <p:nvSpPr>
          <p:cNvPr id="4" name="TextBox 3"/>
          <p:cNvSpPr txBox="1"/>
          <p:nvPr/>
        </p:nvSpPr>
        <p:spPr>
          <a:xfrm>
            <a:off x="0" y="2209800"/>
            <a:ext cx="8285748" cy="3000821"/>
          </a:xfrm>
          <a:prstGeom prst="rect">
            <a:avLst/>
          </a:prstGeom>
          <a:solidFill>
            <a:schemeClr val="accent1">
              <a:lumMod val="60000"/>
              <a:lumOff val="40000"/>
            </a:schemeClr>
          </a:solidFill>
        </p:spPr>
        <p:txBody>
          <a:bodyPr wrap="square" rtlCol="0">
            <a:spAutoFit/>
          </a:bodyPr>
          <a:lstStyle/>
          <a:p>
            <a:pPr>
              <a:spcBef>
                <a:spcPts val="600"/>
              </a:spcBef>
            </a:pPr>
            <a:r>
              <a:rPr lang="en-PH" sz="2000" b="1" dirty="0"/>
              <a:t>5 Topics:</a:t>
            </a:r>
          </a:p>
          <a:p>
            <a:pPr marL="457200" indent="-457200">
              <a:spcBef>
                <a:spcPts val="600"/>
              </a:spcBef>
              <a:buFont typeface="+mj-lt"/>
              <a:buAutoNum type="arabicPeriod" startAt="5"/>
            </a:pPr>
            <a:r>
              <a:rPr lang="en-PH" sz="2400" b="1" dirty="0"/>
              <a:t>Governance of tenure in small-scale fisheries and resource management</a:t>
            </a:r>
          </a:p>
          <a:p>
            <a:pPr marL="457200" indent="-457200">
              <a:spcBef>
                <a:spcPts val="600"/>
              </a:spcBef>
              <a:buFont typeface="+mj-lt"/>
              <a:buAutoNum type="arabicPeriod" startAt="5"/>
            </a:pPr>
            <a:r>
              <a:rPr lang="en-PH" sz="2400" b="1" dirty="0"/>
              <a:t>Social development, employment and decent work</a:t>
            </a:r>
          </a:p>
          <a:p>
            <a:pPr marL="457200" indent="-457200">
              <a:spcBef>
                <a:spcPts val="600"/>
              </a:spcBef>
              <a:buFont typeface="+mj-lt"/>
              <a:buAutoNum type="arabicPeriod" startAt="5"/>
            </a:pPr>
            <a:r>
              <a:rPr lang="en-PH" sz="2400" b="1" dirty="0"/>
              <a:t>Value chains, post-harvest and trade</a:t>
            </a:r>
          </a:p>
          <a:p>
            <a:pPr marL="457200" indent="-457200">
              <a:spcBef>
                <a:spcPts val="600"/>
              </a:spcBef>
              <a:buFont typeface="+mj-lt"/>
              <a:buAutoNum type="arabicPeriod" startAt="5"/>
            </a:pPr>
            <a:r>
              <a:rPr lang="en-PH" sz="2400" b="1" dirty="0"/>
              <a:t>Gender equality</a:t>
            </a:r>
          </a:p>
          <a:p>
            <a:pPr marL="457200" indent="-457200">
              <a:spcBef>
                <a:spcPts val="600"/>
              </a:spcBef>
              <a:buFont typeface="+mj-lt"/>
              <a:buAutoNum type="arabicPeriod" startAt="5"/>
            </a:pPr>
            <a:r>
              <a:rPr lang="en-PH" sz="2400" b="1" dirty="0"/>
              <a:t>Disaster Risks and climate change</a:t>
            </a: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6629400" y="3429000"/>
            <a:ext cx="1502410" cy="1782015"/>
          </a:xfrm>
          <a:prstGeom prst="rect">
            <a:avLst/>
          </a:prstGeom>
        </p:spPr>
      </p:pic>
    </p:spTree>
    <p:extLst>
      <p:ext uri="{BB962C8B-B14F-4D97-AF65-F5344CB8AC3E}">
        <p14:creationId xmlns:p14="http://schemas.microsoft.com/office/powerpoint/2010/main" val="11212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D:\CERD Files\cerd pics\DKA shooting in Marihatag\DSC02481.JPG"/>
          <p:cNvPicPr>
            <a:picLocks noChangeAspect="1" noChangeArrowheads="1"/>
          </p:cNvPicPr>
          <p:nvPr/>
        </p:nvPicPr>
        <p:blipFill>
          <a:blip r:embed="rId2" cstate="print"/>
          <a:srcRect b="25555"/>
          <a:stretch>
            <a:fillRect/>
          </a:stretch>
        </p:blipFill>
        <p:spPr bwMode="auto">
          <a:xfrm>
            <a:off x="0" y="1752600"/>
            <a:ext cx="9144000" cy="5105400"/>
          </a:xfrm>
          <a:prstGeom prst="rect">
            <a:avLst/>
          </a:prstGeom>
          <a:noFill/>
        </p:spPr>
      </p:pic>
      <p:sp>
        <p:nvSpPr>
          <p:cNvPr id="2" name="Title 1"/>
          <p:cNvSpPr>
            <a:spLocks noGrp="1"/>
          </p:cNvSpPr>
          <p:nvPr>
            <p:ph type="title"/>
          </p:nvPr>
        </p:nvSpPr>
        <p:spPr>
          <a:xfrm>
            <a:off x="304800" y="215348"/>
            <a:ext cx="8077200" cy="1752600"/>
          </a:xfrm>
        </p:spPr>
        <p:txBody>
          <a:bodyPr/>
          <a:lstStyle/>
          <a:p>
            <a:r>
              <a:rPr lang="en-PH" sz="3200" dirty="0">
                <a:solidFill>
                  <a:srgbClr val="C00000"/>
                </a:solidFill>
              </a:rPr>
              <a:t>PART 3: Ensuring an Enabling Environment and Supporting Implementation</a:t>
            </a:r>
            <a:r>
              <a:rPr lang="en-PH" sz="4400" dirty="0">
                <a:solidFill>
                  <a:srgbClr val="C00000"/>
                </a:solidFill>
              </a:rPr>
              <a:t/>
            </a:r>
            <a:br>
              <a:rPr lang="en-PH" sz="4400" dirty="0">
                <a:solidFill>
                  <a:srgbClr val="C00000"/>
                </a:solidFill>
              </a:rPr>
            </a:br>
            <a:r>
              <a:rPr lang="en-PH" sz="2200" i="1" dirty="0" err="1">
                <a:solidFill>
                  <a:srgbClr val="C00000"/>
                </a:solidFill>
              </a:rPr>
              <a:t>Ikatlong</a:t>
            </a:r>
            <a:r>
              <a:rPr lang="en-PH" sz="2200" i="1" dirty="0">
                <a:solidFill>
                  <a:srgbClr val="C00000"/>
                </a:solidFill>
              </a:rPr>
              <a:t> </a:t>
            </a:r>
            <a:r>
              <a:rPr lang="en-PH" sz="2200" i="1" dirty="0" err="1">
                <a:solidFill>
                  <a:srgbClr val="C00000"/>
                </a:solidFill>
              </a:rPr>
              <a:t>bahagi</a:t>
            </a:r>
            <a:r>
              <a:rPr lang="en-PH" sz="2200" i="1" dirty="0">
                <a:solidFill>
                  <a:srgbClr val="C00000"/>
                </a:solidFill>
              </a:rPr>
              <a:t>: </a:t>
            </a:r>
            <a:r>
              <a:rPr lang="en-PH" sz="2200" i="1" dirty="0" err="1">
                <a:solidFill>
                  <a:srgbClr val="C00000"/>
                </a:solidFill>
              </a:rPr>
              <a:t>Pagtitiyak</a:t>
            </a:r>
            <a:r>
              <a:rPr lang="en-PH" sz="2200" i="1" dirty="0">
                <a:solidFill>
                  <a:srgbClr val="C00000"/>
                </a:solidFill>
              </a:rPr>
              <a:t> at </a:t>
            </a:r>
            <a:r>
              <a:rPr lang="en-PH" sz="2200" i="1" dirty="0" err="1">
                <a:solidFill>
                  <a:srgbClr val="C00000"/>
                </a:solidFill>
              </a:rPr>
              <a:t>Pagsuporta</a:t>
            </a:r>
            <a:r>
              <a:rPr lang="en-PH" sz="2200" i="1" dirty="0">
                <a:solidFill>
                  <a:srgbClr val="C00000"/>
                </a:solidFill>
              </a:rPr>
              <a:t> </a:t>
            </a:r>
            <a:r>
              <a:rPr lang="en-PH" sz="2200" i="1" dirty="0" err="1">
                <a:solidFill>
                  <a:srgbClr val="C00000"/>
                </a:solidFill>
              </a:rPr>
              <a:t>sa</a:t>
            </a:r>
            <a:r>
              <a:rPr lang="en-PH" sz="2200" i="1" dirty="0">
                <a:solidFill>
                  <a:srgbClr val="C00000"/>
                </a:solidFill>
              </a:rPr>
              <a:t> </a:t>
            </a:r>
            <a:r>
              <a:rPr lang="en-PH" sz="2200" i="1" dirty="0" err="1">
                <a:solidFill>
                  <a:srgbClr val="C00000"/>
                </a:solidFill>
              </a:rPr>
              <a:t>Pagpapatupad</a:t>
            </a:r>
            <a:endParaRPr lang="en-PH" sz="2200" dirty="0">
              <a:solidFill>
                <a:srgbClr val="C00000"/>
              </a:solidFill>
            </a:endParaRPr>
          </a:p>
        </p:txBody>
      </p:sp>
      <p:sp>
        <p:nvSpPr>
          <p:cNvPr id="4" name="TextBox 3"/>
          <p:cNvSpPr txBox="1"/>
          <p:nvPr/>
        </p:nvSpPr>
        <p:spPr>
          <a:xfrm>
            <a:off x="0" y="1981200"/>
            <a:ext cx="8285748" cy="2554545"/>
          </a:xfrm>
          <a:prstGeom prst="rect">
            <a:avLst/>
          </a:prstGeom>
          <a:solidFill>
            <a:schemeClr val="accent1">
              <a:lumMod val="60000"/>
              <a:lumOff val="40000"/>
            </a:schemeClr>
          </a:solidFill>
        </p:spPr>
        <p:txBody>
          <a:bodyPr wrap="square" rtlCol="0">
            <a:spAutoFit/>
          </a:bodyPr>
          <a:lstStyle/>
          <a:p>
            <a:pPr>
              <a:spcBef>
                <a:spcPts val="600"/>
              </a:spcBef>
            </a:pPr>
            <a:r>
              <a:rPr lang="en-PH" sz="2000" b="1" dirty="0"/>
              <a:t>4 Topics:</a:t>
            </a:r>
          </a:p>
          <a:p>
            <a:pPr marL="457200" indent="-457200">
              <a:spcBef>
                <a:spcPts val="600"/>
              </a:spcBef>
              <a:buFont typeface="+mj-lt"/>
              <a:buAutoNum type="arabicPeriod" startAt="10"/>
            </a:pPr>
            <a:r>
              <a:rPr lang="en-PH" sz="2400" b="1" dirty="0"/>
              <a:t>Policy coherence, institutional coordination and collaboration</a:t>
            </a:r>
          </a:p>
          <a:p>
            <a:pPr marL="457200" indent="-457200">
              <a:spcBef>
                <a:spcPts val="600"/>
              </a:spcBef>
              <a:buFont typeface="+mj-lt"/>
              <a:buAutoNum type="arabicPeriod" startAt="10"/>
            </a:pPr>
            <a:r>
              <a:rPr lang="en-PH" sz="2400" b="1" dirty="0"/>
              <a:t>Information, research and communication</a:t>
            </a:r>
          </a:p>
          <a:p>
            <a:pPr marL="457200" indent="-457200">
              <a:spcBef>
                <a:spcPts val="600"/>
              </a:spcBef>
              <a:buFont typeface="+mj-lt"/>
              <a:buAutoNum type="arabicPeriod" startAt="10"/>
            </a:pPr>
            <a:r>
              <a:rPr lang="en-PH" sz="2400" b="1" dirty="0"/>
              <a:t>Capacity development</a:t>
            </a:r>
          </a:p>
          <a:p>
            <a:pPr marL="457200" indent="-457200">
              <a:spcBef>
                <a:spcPts val="600"/>
              </a:spcBef>
              <a:buFont typeface="+mj-lt"/>
              <a:buAutoNum type="arabicPeriod" startAt="10"/>
            </a:pPr>
            <a:r>
              <a:rPr lang="en-PH" sz="2400" b="1" dirty="0"/>
              <a:t>Implementation support and monitoring</a:t>
            </a:r>
          </a:p>
        </p:txBody>
      </p:sp>
    </p:spTree>
    <p:extLst>
      <p:ext uri="{BB962C8B-B14F-4D97-AF65-F5344CB8AC3E}">
        <p14:creationId xmlns:p14="http://schemas.microsoft.com/office/powerpoint/2010/main" val="11212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6910</TotalTime>
  <Words>2916</Words>
  <Application>Microsoft Office PowerPoint</Application>
  <PresentationFormat>On-screen Show (4:3)</PresentationFormat>
  <Paragraphs>272</Paragraphs>
  <Slides>46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Bernard MT Condensed</vt:lpstr>
      <vt:lpstr>Calibri</vt:lpstr>
      <vt:lpstr>Courier New</vt:lpstr>
      <vt:lpstr>Times New Roman</vt:lpstr>
      <vt:lpstr>Office Theme</vt:lpstr>
      <vt:lpstr>Philippine Policies and their Alignment with VGSSF</vt:lpstr>
      <vt:lpstr>What is the VGSSF?</vt:lpstr>
      <vt:lpstr>Countries Covered by the Consultation</vt:lpstr>
      <vt:lpstr>Purpose of the VGSSF</vt:lpstr>
      <vt:lpstr>Relevance to the Philippines</vt:lpstr>
      <vt:lpstr>Responsible Fisheries and Sustainable Development  Voluntary Guidelines for Securing Sustainable Small Scale Fisheries (VGSSF)</vt:lpstr>
      <vt:lpstr>PART 1: Introduction Unang bahagi: Panimula</vt:lpstr>
      <vt:lpstr>PART 2: Responsible Fisheries and Sustainable Development Ikalawang bahagi: Responsableng Pangingisda at Likas-kayang Pag-unlad</vt:lpstr>
      <vt:lpstr>PART 3: Ensuring an Enabling Environment and Supporting Implementation Ikatlong bahagi: Pagtitiyak at Pagsuporta sa Pagpapatupad</vt:lpstr>
      <vt:lpstr>PowerPoint Presentation</vt:lpstr>
      <vt:lpstr>PowerPoint Presentation</vt:lpstr>
      <vt:lpstr>PowerPoint Presentation</vt:lpstr>
      <vt:lpstr>Before the VGSSF......</vt:lpstr>
      <vt:lpstr>PowerPoint Presentation</vt:lpstr>
      <vt:lpstr>Study Objectives and Scope</vt:lpstr>
      <vt:lpstr>Philippine Laws and Policies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Scoping of Roles</vt:lpstr>
      <vt:lpstr>Department of Agriculture</vt:lpstr>
      <vt:lpstr>Department of Environment  and Natural Resources</vt:lpstr>
      <vt:lpstr>Department of Labor  and Employment</vt:lpstr>
      <vt:lpstr>National Commission on Indigenous Peoples</vt:lpstr>
      <vt:lpstr>Regional/Provincial/Municipal/Local</vt:lpstr>
      <vt:lpstr>Issues and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lpstr>Recommendations</vt:lpstr>
      <vt:lpstr>Recommendations</vt:lpstr>
      <vt:lpstr>Recommendations</vt:lpstr>
      <vt:lpstr>Recommendations</vt:lpstr>
      <vt:lpstr>Recommendations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nfr angoc</dc:creator>
  <cp:lastModifiedBy>Dinna L. Umengan</cp:lastModifiedBy>
  <cp:revision>346</cp:revision>
  <dcterms:created xsi:type="dcterms:W3CDTF">2013-10-01T01:18:04Z</dcterms:created>
  <dcterms:modified xsi:type="dcterms:W3CDTF">2020-02-07T03:28:22Z</dcterms:modified>
</cp:coreProperties>
</file>