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71" r:id="rId6"/>
    <p:sldId id="260" r:id="rId7"/>
    <p:sldId id="276" r:id="rId8"/>
    <p:sldId id="272" r:id="rId9"/>
    <p:sldId id="275" r:id="rId10"/>
    <p:sldId id="274"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88114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43170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183017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85089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29333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992CC1-6C52-4883-A8E8-3FBA9146DA1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31424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992CC1-6C52-4883-A8E8-3FBA9146DA1D}" type="datetimeFigureOut">
              <a:rPr lang="en-US" smtClean="0"/>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123432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992CC1-6C52-4883-A8E8-3FBA9146DA1D}" type="datetimeFigureOut">
              <a:rPr lang="en-US" smtClean="0"/>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15400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92CC1-6C52-4883-A8E8-3FBA9146DA1D}" type="datetimeFigureOut">
              <a:rPr lang="en-US" smtClean="0"/>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65602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992CC1-6C52-4883-A8E8-3FBA9146DA1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412198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992CC1-6C52-4883-A8E8-3FBA9146DA1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410240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92CC1-6C52-4883-A8E8-3FBA9146DA1D}" type="datetimeFigureOut">
              <a:rPr lang="en-US" smtClean="0"/>
              <a:t>11/21/2019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83438-4B15-4A7C-BE9A-F66DAEAFF01A}" type="slidenum">
              <a:rPr lang="en-US" smtClean="0"/>
              <a:t>‹#›</a:t>
            </a:fld>
            <a:endParaRPr lang="en-US"/>
          </a:p>
        </p:txBody>
      </p:sp>
    </p:spTree>
    <p:extLst>
      <p:ext uri="{BB962C8B-B14F-4D97-AF65-F5344CB8AC3E}">
        <p14:creationId xmlns:p14="http://schemas.microsoft.com/office/powerpoint/2010/main" val="3860805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csf.net/"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icsf@icsf.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7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FB1F-8E64-4E18-B15F-B4ABBCB06726}"/>
              </a:ext>
            </a:extLst>
          </p:cNvPr>
          <p:cNvSpPr>
            <a:spLocks noGrp="1"/>
          </p:cNvSpPr>
          <p:nvPr>
            <p:ph type="ctrTitle"/>
          </p:nvPr>
        </p:nvSpPr>
        <p:spPr>
          <a:xfrm>
            <a:off x="685800" y="471055"/>
            <a:ext cx="7772400" cy="2771053"/>
          </a:xfrm>
        </p:spPr>
        <p:txBody>
          <a:bodyPr>
            <a:noAutofit/>
          </a:bodyPr>
          <a:lstStyle/>
          <a:p>
            <a:pPr algn="l"/>
            <a:r>
              <a:rPr lang="en-US" sz="4800" dirty="0">
                <a:solidFill>
                  <a:schemeClr val="bg1"/>
                </a:solidFill>
              </a:rPr>
              <a:t>Protection of small-scale artisanal fishing communities’ tenure rights and access to markets</a:t>
            </a:r>
          </a:p>
        </p:txBody>
      </p:sp>
      <p:sp>
        <p:nvSpPr>
          <p:cNvPr id="3" name="Subtitle 2">
            <a:extLst>
              <a:ext uri="{FF2B5EF4-FFF2-40B4-BE49-F238E27FC236}">
                <a16:creationId xmlns:a16="http://schemas.microsoft.com/office/drawing/2014/main" id="{993174A2-4891-4502-B8BF-A1099B545587}"/>
              </a:ext>
            </a:extLst>
          </p:cNvPr>
          <p:cNvSpPr>
            <a:spLocks noGrp="1"/>
          </p:cNvSpPr>
          <p:nvPr>
            <p:ph type="subTitle" idx="1"/>
          </p:nvPr>
        </p:nvSpPr>
        <p:spPr>
          <a:xfrm>
            <a:off x="685800" y="3782147"/>
            <a:ext cx="6767946" cy="1655762"/>
          </a:xfrm>
        </p:spPr>
        <p:txBody>
          <a:bodyPr>
            <a:normAutofit fontScale="85000" lnSpcReduction="20000"/>
          </a:bodyPr>
          <a:lstStyle/>
          <a:p>
            <a:pPr algn="l"/>
            <a:r>
              <a:rPr lang="en-US" sz="2200" dirty="0">
                <a:solidFill>
                  <a:schemeClr val="bg1"/>
                </a:solidFill>
              </a:rPr>
              <a:t>Manas Roshan</a:t>
            </a:r>
          </a:p>
          <a:p>
            <a:pPr algn="l"/>
            <a:r>
              <a:rPr lang="en-US" sz="2200" dirty="0">
                <a:solidFill>
                  <a:schemeClr val="bg1"/>
                </a:solidFill>
              </a:rPr>
              <a:t>International Collective in Support of </a:t>
            </a:r>
            <a:r>
              <a:rPr lang="en-US" sz="2200" dirty="0" err="1">
                <a:solidFill>
                  <a:schemeClr val="bg1"/>
                </a:solidFill>
              </a:rPr>
              <a:t>Fishworkers</a:t>
            </a:r>
            <a:r>
              <a:rPr lang="en-US" sz="2200" dirty="0">
                <a:solidFill>
                  <a:schemeClr val="bg1"/>
                </a:solidFill>
              </a:rPr>
              <a:t> (ICSF)</a:t>
            </a:r>
          </a:p>
          <a:p>
            <a:pPr algn="l"/>
            <a:r>
              <a:rPr lang="en-US" sz="2200" dirty="0">
                <a:solidFill>
                  <a:schemeClr val="bg1"/>
                </a:solidFill>
              </a:rPr>
              <a:t>Regional NHRI Seminar on Human Rights and Fisheries </a:t>
            </a:r>
          </a:p>
          <a:p>
            <a:pPr algn="l"/>
            <a:r>
              <a:rPr lang="en-US" sz="2200" dirty="0">
                <a:solidFill>
                  <a:schemeClr val="bg1"/>
                </a:solidFill>
              </a:rPr>
              <a:t>Danish Institute for Human Rights</a:t>
            </a:r>
          </a:p>
          <a:p>
            <a:pPr algn="l"/>
            <a:r>
              <a:rPr lang="en-US" sz="2200" dirty="0">
                <a:solidFill>
                  <a:schemeClr val="bg1"/>
                </a:solidFill>
              </a:rPr>
              <a:t>Bangkok |18 November, 2019</a:t>
            </a:r>
          </a:p>
          <a:p>
            <a:endParaRPr lang="en-US" dirty="0"/>
          </a:p>
        </p:txBody>
      </p:sp>
    </p:spTree>
    <p:extLst>
      <p:ext uri="{BB962C8B-B14F-4D97-AF65-F5344CB8AC3E}">
        <p14:creationId xmlns:p14="http://schemas.microsoft.com/office/powerpoint/2010/main" val="3516419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0085-4E13-4CEA-9E71-56EB65FF2028}"/>
              </a:ext>
            </a:extLst>
          </p:cNvPr>
          <p:cNvSpPr>
            <a:spLocks noGrp="1"/>
          </p:cNvSpPr>
          <p:nvPr>
            <p:ph type="title"/>
          </p:nvPr>
        </p:nvSpPr>
        <p:spPr/>
        <p:txBody>
          <a:bodyPr>
            <a:normAutofit fontScale="90000"/>
          </a:bodyPr>
          <a:lstStyle/>
          <a:p>
            <a:pPr algn="ctr"/>
            <a:r>
              <a:rPr lang="en-US" dirty="0">
                <a:solidFill>
                  <a:schemeClr val="accent1">
                    <a:lumMod val="75000"/>
                  </a:schemeClr>
                </a:solidFill>
              </a:rPr>
              <a:t>Implementation of the SSF Guidelines in Asia: ICSF-FAO project</a:t>
            </a:r>
          </a:p>
        </p:txBody>
      </p:sp>
      <p:sp>
        <p:nvSpPr>
          <p:cNvPr id="3" name="Content Placeholder 2">
            <a:extLst>
              <a:ext uri="{FF2B5EF4-FFF2-40B4-BE49-F238E27FC236}">
                <a16:creationId xmlns:a16="http://schemas.microsoft.com/office/drawing/2014/main" id="{F0D4AFC0-803C-40D2-AD30-F212A58C727B}"/>
              </a:ext>
            </a:extLst>
          </p:cNvPr>
          <p:cNvSpPr>
            <a:spLocks noGrp="1"/>
          </p:cNvSpPr>
          <p:nvPr>
            <p:ph idx="1"/>
          </p:nvPr>
        </p:nvSpPr>
        <p:spPr/>
        <p:txBody>
          <a:bodyPr>
            <a:normAutofit fontScale="85000" lnSpcReduction="20000"/>
          </a:bodyPr>
          <a:lstStyle/>
          <a:p>
            <a:r>
              <a:rPr lang="en-US" b="1" dirty="0">
                <a:solidFill>
                  <a:schemeClr val="accent1">
                    <a:lumMod val="75000"/>
                  </a:schemeClr>
                </a:solidFill>
              </a:rPr>
              <a:t>India</a:t>
            </a:r>
            <a:r>
              <a:rPr lang="en-US" dirty="0"/>
              <a:t>: Develop implementation plans for the national marine and inland fisheries policies; promote local governance; empower women to participate in decision making </a:t>
            </a:r>
          </a:p>
          <a:p>
            <a:r>
              <a:rPr lang="en-US" b="1" dirty="0">
                <a:solidFill>
                  <a:schemeClr val="accent1">
                    <a:lumMod val="75000"/>
                  </a:schemeClr>
                </a:solidFill>
              </a:rPr>
              <a:t>The Philippines</a:t>
            </a:r>
            <a:r>
              <a:rPr lang="en-US" dirty="0"/>
              <a:t>: Review of laws and policies governing SSF and mapping major tenurial and resource management instruments</a:t>
            </a:r>
          </a:p>
          <a:p>
            <a:r>
              <a:rPr lang="en-US" b="1" dirty="0">
                <a:solidFill>
                  <a:schemeClr val="accent1">
                    <a:lumMod val="75000"/>
                  </a:schemeClr>
                </a:solidFill>
              </a:rPr>
              <a:t>Indonesia</a:t>
            </a:r>
            <a:r>
              <a:rPr lang="en-US" dirty="0"/>
              <a:t>: Mapping of tenure rights of traditional fishing communities; map women’s rights and participation in fisheries</a:t>
            </a:r>
          </a:p>
          <a:p>
            <a:r>
              <a:rPr lang="en-US" b="1" dirty="0">
                <a:solidFill>
                  <a:schemeClr val="accent1">
                    <a:lumMod val="75000"/>
                  </a:schemeClr>
                </a:solidFill>
              </a:rPr>
              <a:t>Myanmar</a:t>
            </a:r>
            <a:r>
              <a:rPr lang="en-US" dirty="0"/>
              <a:t>: Review co-management plans in the delta fisheries; capacity building of fisher associations</a:t>
            </a:r>
          </a:p>
          <a:p>
            <a:r>
              <a:rPr lang="en-US" b="1" dirty="0">
                <a:solidFill>
                  <a:schemeClr val="accent1">
                    <a:lumMod val="75000"/>
                  </a:schemeClr>
                </a:solidFill>
              </a:rPr>
              <a:t>Sri Lanka</a:t>
            </a:r>
            <a:r>
              <a:rPr lang="en-US" dirty="0"/>
              <a:t>: Strengthen fisheries cooperatives and strengthen a national platform for SSF</a:t>
            </a:r>
          </a:p>
          <a:p>
            <a:endParaRPr lang="en-US" dirty="0"/>
          </a:p>
        </p:txBody>
      </p:sp>
    </p:spTree>
    <p:extLst>
      <p:ext uri="{BB962C8B-B14F-4D97-AF65-F5344CB8AC3E}">
        <p14:creationId xmlns:p14="http://schemas.microsoft.com/office/powerpoint/2010/main" val="850526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74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4CA7198-727C-417F-B57A-BB18B32480F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99515" y="1810963"/>
            <a:ext cx="2144965" cy="2141566"/>
          </a:xfrm>
          <a:prstGeom prst="rect">
            <a:avLst/>
          </a:prstGeom>
        </p:spPr>
      </p:pic>
      <p:sp>
        <p:nvSpPr>
          <p:cNvPr id="10" name="Subtitle 2">
            <a:extLst>
              <a:ext uri="{FF2B5EF4-FFF2-40B4-BE49-F238E27FC236}">
                <a16:creationId xmlns:a16="http://schemas.microsoft.com/office/drawing/2014/main" id="{DDFC8446-ACC3-49F5-BBF6-4825FCF8982F}"/>
              </a:ext>
            </a:extLst>
          </p:cNvPr>
          <p:cNvSpPr>
            <a:spLocks noGrp="1"/>
          </p:cNvSpPr>
          <p:nvPr>
            <p:ph type="subTitle" idx="1"/>
          </p:nvPr>
        </p:nvSpPr>
        <p:spPr>
          <a:xfrm>
            <a:off x="1188024" y="4382854"/>
            <a:ext cx="6767946" cy="824417"/>
          </a:xfrm>
        </p:spPr>
        <p:txBody>
          <a:bodyPr>
            <a:normAutofit/>
          </a:bodyPr>
          <a:lstStyle/>
          <a:p>
            <a:r>
              <a:rPr lang="en-US" sz="2200" dirty="0">
                <a:solidFill>
                  <a:schemeClr val="accent1">
                    <a:lumMod val="50000"/>
                  </a:schemeClr>
                </a:solidFill>
                <a:hlinkClick r:id="rId3">
                  <a:extLst>
                    <a:ext uri="{A12FA001-AC4F-418D-AE19-62706E023703}">
                      <ahyp:hlinkClr xmlns:ahyp="http://schemas.microsoft.com/office/drawing/2018/hyperlinkcolor" val="tx"/>
                    </a:ext>
                  </a:extLst>
                </a:hlinkClick>
              </a:rPr>
              <a:t>www.icsf.net</a:t>
            </a:r>
            <a:endParaRPr lang="en-US" sz="2200" dirty="0">
              <a:solidFill>
                <a:schemeClr val="accent1">
                  <a:lumMod val="50000"/>
                </a:schemeClr>
              </a:solidFill>
            </a:endParaRPr>
          </a:p>
          <a:p>
            <a:r>
              <a:rPr lang="en-US" sz="2200" dirty="0">
                <a:solidFill>
                  <a:schemeClr val="accent1">
                    <a:lumMod val="50000"/>
                  </a:schemeClr>
                </a:solidFill>
                <a:hlinkClick r:id="rId4">
                  <a:extLst>
                    <a:ext uri="{A12FA001-AC4F-418D-AE19-62706E023703}">
                      <ahyp:hlinkClr xmlns:ahyp="http://schemas.microsoft.com/office/drawing/2018/hyperlinkcolor" val="tx"/>
                    </a:ext>
                  </a:extLst>
                </a:hlinkClick>
              </a:rPr>
              <a:t>icsf@icsf.net</a:t>
            </a:r>
            <a:r>
              <a:rPr lang="en-US" sz="2200" dirty="0">
                <a:solidFill>
                  <a:schemeClr val="accent1">
                    <a:lumMod val="50000"/>
                  </a:schemeClr>
                </a:solidFill>
              </a:rPr>
              <a:t> | manas.icsf@gmail.com</a:t>
            </a:r>
          </a:p>
          <a:p>
            <a:endParaRPr lang="en-US" dirty="0"/>
          </a:p>
        </p:txBody>
      </p:sp>
    </p:spTree>
    <p:extLst>
      <p:ext uri="{BB962C8B-B14F-4D97-AF65-F5344CB8AC3E}">
        <p14:creationId xmlns:p14="http://schemas.microsoft.com/office/powerpoint/2010/main" val="3856175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5C4DC-71EC-4193-B335-3B52031AFD69}"/>
              </a:ext>
            </a:extLst>
          </p:cNvPr>
          <p:cNvSpPr>
            <a:spLocks noGrp="1"/>
          </p:cNvSpPr>
          <p:nvPr>
            <p:ph type="title"/>
          </p:nvPr>
        </p:nvSpPr>
        <p:spPr/>
        <p:txBody>
          <a:bodyPr/>
          <a:lstStyle/>
          <a:p>
            <a:pPr algn="ctr"/>
            <a:r>
              <a:rPr lang="en-US" dirty="0">
                <a:solidFill>
                  <a:schemeClr val="accent1">
                    <a:lumMod val="75000"/>
                  </a:schemeClr>
                </a:solidFill>
              </a:rPr>
              <a:t>Fisheries and oceans</a:t>
            </a:r>
          </a:p>
        </p:txBody>
      </p:sp>
      <p:sp>
        <p:nvSpPr>
          <p:cNvPr id="3" name="Content Placeholder 2">
            <a:extLst>
              <a:ext uri="{FF2B5EF4-FFF2-40B4-BE49-F238E27FC236}">
                <a16:creationId xmlns:a16="http://schemas.microsoft.com/office/drawing/2014/main" id="{790669BA-4489-4B2F-86B2-3BC562F5C854}"/>
              </a:ext>
            </a:extLst>
          </p:cNvPr>
          <p:cNvSpPr>
            <a:spLocks noGrp="1"/>
          </p:cNvSpPr>
          <p:nvPr>
            <p:ph idx="1"/>
          </p:nvPr>
        </p:nvSpPr>
        <p:spPr/>
        <p:txBody>
          <a:bodyPr>
            <a:normAutofit/>
          </a:bodyPr>
          <a:lstStyle/>
          <a:p>
            <a:r>
              <a:rPr lang="en-US" dirty="0"/>
              <a:t>Fisheries is the </a:t>
            </a:r>
            <a:r>
              <a:rPr lang="en-US" b="1" dirty="0">
                <a:solidFill>
                  <a:schemeClr val="accent1">
                    <a:lumMod val="75000"/>
                  </a:schemeClr>
                </a:solidFill>
              </a:rPr>
              <a:t>largest employer </a:t>
            </a:r>
            <a:r>
              <a:rPr lang="en-US" dirty="0"/>
              <a:t>in the maritime sector: much more than tourism, shipping, extractive industries </a:t>
            </a:r>
          </a:p>
          <a:p>
            <a:r>
              <a:rPr lang="en-US" b="1" dirty="0">
                <a:solidFill>
                  <a:schemeClr val="accent1">
                    <a:lumMod val="75000"/>
                  </a:schemeClr>
                </a:solidFill>
              </a:rPr>
              <a:t>56 million employed </a:t>
            </a:r>
            <a:r>
              <a:rPr lang="en-US" dirty="0"/>
              <a:t>in fisheries and aquaculture primary sector (85% in Asia; 90% are small-scale fishers) </a:t>
            </a:r>
          </a:p>
          <a:p>
            <a:r>
              <a:rPr lang="en-US" dirty="0"/>
              <a:t>14% of people in capture fishing and 60-90% in post-harvest activities are </a:t>
            </a:r>
            <a:r>
              <a:rPr lang="en-US" b="1" dirty="0">
                <a:solidFill>
                  <a:schemeClr val="accent1">
                    <a:lumMod val="75000"/>
                  </a:schemeClr>
                </a:solidFill>
              </a:rPr>
              <a:t>women</a:t>
            </a:r>
          </a:p>
          <a:p>
            <a:r>
              <a:rPr lang="en-US" dirty="0"/>
              <a:t>3 billion people depend on </a:t>
            </a:r>
            <a:r>
              <a:rPr lang="en-US" b="1" dirty="0">
                <a:solidFill>
                  <a:schemeClr val="accent1">
                    <a:lumMod val="75000"/>
                  </a:schemeClr>
                </a:solidFill>
              </a:rPr>
              <a:t>fish</a:t>
            </a:r>
            <a:r>
              <a:rPr lang="en-US" dirty="0"/>
              <a:t> for at least 20% of </a:t>
            </a:r>
            <a:r>
              <a:rPr lang="en-US" b="1" dirty="0">
                <a:solidFill>
                  <a:schemeClr val="accent1">
                    <a:lumMod val="75000"/>
                  </a:schemeClr>
                </a:solidFill>
              </a:rPr>
              <a:t>protein</a:t>
            </a:r>
            <a:r>
              <a:rPr lang="en-US" dirty="0"/>
              <a:t> intake (50-60% in some regions) globally</a:t>
            </a:r>
          </a:p>
          <a:p>
            <a:endParaRPr lang="en-US" dirty="0"/>
          </a:p>
          <a:p>
            <a:endParaRPr lang="en-US" dirty="0"/>
          </a:p>
        </p:txBody>
      </p:sp>
    </p:spTree>
    <p:extLst>
      <p:ext uri="{BB962C8B-B14F-4D97-AF65-F5344CB8AC3E}">
        <p14:creationId xmlns:p14="http://schemas.microsoft.com/office/powerpoint/2010/main" val="24748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6EB02-F14B-4B86-B1B6-BE960402BF46}"/>
              </a:ext>
            </a:extLst>
          </p:cNvPr>
          <p:cNvSpPr>
            <a:spLocks noGrp="1"/>
          </p:cNvSpPr>
          <p:nvPr>
            <p:ph type="title"/>
          </p:nvPr>
        </p:nvSpPr>
        <p:spPr/>
        <p:txBody>
          <a:bodyPr/>
          <a:lstStyle/>
          <a:p>
            <a:pPr algn="ctr"/>
            <a:r>
              <a:rPr lang="en-US" dirty="0">
                <a:solidFill>
                  <a:schemeClr val="accent1">
                    <a:lumMod val="75000"/>
                  </a:schemeClr>
                </a:solidFill>
              </a:rPr>
              <a:t>SSF and international fish trade</a:t>
            </a:r>
            <a:br>
              <a:rPr lang="en-US" dirty="0">
                <a:solidFill>
                  <a:schemeClr val="accent1">
                    <a:lumMod val="75000"/>
                  </a:schemeClr>
                </a:solidFill>
              </a:rPr>
            </a:br>
            <a:r>
              <a:rPr lang="en-US" sz="3600" dirty="0">
                <a:solidFill>
                  <a:schemeClr val="accent1">
                    <a:lumMod val="75000"/>
                  </a:schemeClr>
                </a:solidFill>
              </a:rPr>
              <a:t>(SOFIA 2018)</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C72E59AB-0ED4-42F0-B419-DBE307F31F5D}"/>
              </a:ext>
            </a:extLst>
          </p:cNvPr>
          <p:cNvSpPr>
            <a:spLocks noGrp="1"/>
          </p:cNvSpPr>
          <p:nvPr>
            <p:ph idx="1"/>
          </p:nvPr>
        </p:nvSpPr>
        <p:spPr/>
        <p:txBody>
          <a:bodyPr/>
          <a:lstStyle/>
          <a:p>
            <a:r>
              <a:rPr lang="en-US" dirty="0"/>
              <a:t>SSF Accounts for </a:t>
            </a:r>
            <a:r>
              <a:rPr lang="en-US" b="1" dirty="0">
                <a:solidFill>
                  <a:schemeClr val="accent1">
                    <a:lumMod val="75000"/>
                  </a:schemeClr>
                </a:solidFill>
              </a:rPr>
              <a:t>50% of fish production </a:t>
            </a:r>
            <a:r>
              <a:rPr lang="en-US" dirty="0"/>
              <a:t>in developing countries (declining trend). Nearly all of it for </a:t>
            </a:r>
            <a:r>
              <a:rPr lang="en-US" b="1" dirty="0">
                <a:solidFill>
                  <a:schemeClr val="accent1">
                    <a:lumMod val="75000"/>
                  </a:schemeClr>
                </a:solidFill>
              </a:rPr>
              <a:t>local consumption</a:t>
            </a:r>
          </a:p>
          <a:p>
            <a:r>
              <a:rPr lang="en-US" b="1" dirty="0">
                <a:solidFill>
                  <a:schemeClr val="accent1">
                    <a:lumMod val="75000"/>
                  </a:schemeClr>
                </a:solidFill>
              </a:rPr>
              <a:t>Exports accounted for 35% </a:t>
            </a:r>
            <a:r>
              <a:rPr lang="en-US" dirty="0"/>
              <a:t>of total world fish production entered international trade in 2016 (60 million tons – US$143 billion); most highly traded agricultural commodity</a:t>
            </a:r>
          </a:p>
          <a:p>
            <a:r>
              <a:rPr lang="en-US" dirty="0"/>
              <a:t>For 14 out of the 48 </a:t>
            </a:r>
            <a:r>
              <a:rPr lang="en-US" b="1" dirty="0">
                <a:solidFill>
                  <a:schemeClr val="accent1">
                    <a:lumMod val="75000"/>
                  </a:schemeClr>
                </a:solidFill>
              </a:rPr>
              <a:t>LDCs</a:t>
            </a:r>
            <a:r>
              <a:rPr lang="en-US" dirty="0"/>
              <a:t>, fish is their top five export products (incl. Bangladesh,  Cambodia, Myanmar)</a:t>
            </a:r>
          </a:p>
        </p:txBody>
      </p:sp>
    </p:spTree>
    <p:extLst>
      <p:ext uri="{BB962C8B-B14F-4D97-AF65-F5344CB8AC3E}">
        <p14:creationId xmlns:p14="http://schemas.microsoft.com/office/powerpoint/2010/main" val="270410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97A2-AB2A-4A05-AB21-4A6536C735B3}"/>
              </a:ext>
            </a:extLst>
          </p:cNvPr>
          <p:cNvSpPr>
            <a:spLocks noGrp="1"/>
          </p:cNvSpPr>
          <p:nvPr>
            <p:ph type="title"/>
          </p:nvPr>
        </p:nvSpPr>
        <p:spPr>
          <a:xfrm>
            <a:off x="432088" y="378980"/>
            <a:ext cx="8279823" cy="1325563"/>
          </a:xfrm>
        </p:spPr>
        <p:txBody>
          <a:bodyPr/>
          <a:lstStyle/>
          <a:p>
            <a:pPr algn="ctr"/>
            <a:r>
              <a:rPr lang="en-US" dirty="0">
                <a:solidFill>
                  <a:schemeClr val="accent1">
                    <a:lumMod val="75000"/>
                  </a:schemeClr>
                </a:solidFill>
              </a:rPr>
              <a:t>Protecting access of small-scale fisheries to resources</a:t>
            </a:r>
          </a:p>
        </p:txBody>
      </p:sp>
      <p:sp>
        <p:nvSpPr>
          <p:cNvPr id="5" name="Content Placeholder 3">
            <a:extLst>
              <a:ext uri="{FF2B5EF4-FFF2-40B4-BE49-F238E27FC236}">
                <a16:creationId xmlns:a16="http://schemas.microsoft.com/office/drawing/2014/main" id="{EE948C05-B393-4215-90BD-404D68C4E6D8}"/>
              </a:ext>
            </a:extLst>
          </p:cNvPr>
          <p:cNvSpPr txBox="1">
            <a:spLocks/>
          </p:cNvSpPr>
          <p:nvPr/>
        </p:nvSpPr>
        <p:spPr>
          <a:xfrm>
            <a:off x="646833" y="1704543"/>
            <a:ext cx="7850332" cy="41836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solidFill>
                  <a:schemeClr val="accent1">
                    <a:lumMod val="75000"/>
                  </a:schemeClr>
                </a:solidFill>
              </a:rPr>
              <a:t>Rationale</a:t>
            </a:r>
            <a:r>
              <a:rPr lang="en-US" sz="2400" dirty="0"/>
              <a:t>: Creating conditions for duty-bearing fishing communities to exercise their rights to sustainably manage their fishery resources</a:t>
            </a:r>
          </a:p>
          <a:p>
            <a:r>
              <a:rPr lang="en-US" sz="2400" b="1" dirty="0">
                <a:solidFill>
                  <a:schemeClr val="accent1">
                    <a:lumMod val="75000"/>
                  </a:schemeClr>
                </a:solidFill>
              </a:rPr>
              <a:t>FAO Committee on Fisheries (COFI) 1974</a:t>
            </a:r>
            <a:r>
              <a:rPr lang="en-US" sz="2400" dirty="0"/>
              <a:t>: Reserve specific fishing areas for the small-scale fishery</a:t>
            </a:r>
          </a:p>
          <a:p>
            <a:r>
              <a:rPr lang="en-US" sz="2400" b="1" dirty="0">
                <a:solidFill>
                  <a:schemeClr val="accent1">
                    <a:lumMod val="75000"/>
                  </a:schemeClr>
                </a:solidFill>
              </a:rPr>
              <a:t>1980s</a:t>
            </a:r>
            <a:r>
              <a:rPr lang="en-US" sz="2400" dirty="0"/>
              <a:t>: Fisher movements advocated and won exclusive zones for SSF </a:t>
            </a:r>
          </a:p>
          <a:p>
            <a:r>
              <a:rPr lang="en-US" sz="2400" b="1" dirty="0">
                <a:solidFill>
                  <a:schemeClr val="accent1">
                    <a:lumMod val="75000"/>
                  </a:schemeClr>
                </a:solidFill>
              </a:rPr>
              <a:t>Agenda 21, 1992</a:t>
            </a:r>
            <a:r>
              <a:rPr lang="en-US" sz="2400" dirty="0"/>
              <a:t>: First UN instrument to recognize the rights of small-scale </a:t>
            </a:r>
            <a:r>
              <a:rPr lang="en-US" sz="2400" dirty="0" err="1"/>
              <a:t>fishworkers</a:t>
            </a:r>
            <a:r>
              <a:rPr lang="en-US" sz="2400" dirty="0"/>
              <a:t> to utilize fishery resources and to protect their habitats on a sustainable basis</a:t>
            </a:r>
          </a:p>
        </p:txBody>
      </p:sp>
    </p:spTree>
    <p:extLst>
      <p:ext uri="{BB962C8B-B14F-4D97-AF65-F5344CB8AC3E}">
        <p14:creationId xmlns:p14="http://schemas.microsoft.com/office/powerpoint/2010/main" val="128887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97A2-AB2A-4A05-AB21-4A6536C735B3}"/>
              </a:ext>
            </a:extLst>
          </p:cNvPr>
          <p:cNvSpPr>
            <a:spLocks noGrp="1"/>
          </p:cNvSpPr>
          <p:nvPr>
            <p:ph type="title"/>
          </p:nvPr>
        </p:nvSpPr>
        <p:spPr>
          <a:xfrm>
            <a:off x="432088" y="378980"/>
            <a:ext cx="8279823" cy="1325563"/>
          </a:xfrm>
        </p:spPr>
        <p:txBody>
          <a:bodyPr/>
          <a:lstStyle/>
          <a:p>
            <a:pPr algn="ctr"/>
            <a:r>
              <a:rPr lang="en-US" dirty="0">
                <a:solidFill>
                  <a:schemeClr val="accent1">
                    <a:lumMod val="75000"/>
                  </a:schemeClr>
                </a:solidFill>
              </a:rPr>
              <a:t>Protecting access of small-scale fisheries (cont.)</a:t>
            </a:r>
          </a:p>
        </p:txBody>
      </p:sp>
      <p:sp>
        <p:nvSpPr>
          <p:cNvPr id="5" name="Content Placeholder 3">
            <a:extLst>
              <a:ext uri="{FF2B5EF4-FFF2-40B4-BE49-F238E27FC236}">
                <a16:creationId xmlns:a16="http://schemas.microsoft.com/office/drawing/2014/main" id="{EE948C05-B393-4215-90BD-404D68C4E6D8}"/>
              </a:ext>
            </a:extLst>
          </p:cNvPr>
          <p:cNvSpPr txBox="1">
            <a:spLocks/>
          </p:cNvSpPr>
          <p:nvPr/>
        </p:nvSpPr>
        <p:spPr>
          <a:xfrm>
            <a:off x="646833" y="1704543"/>
            <a:ext cx="7850332" cy="49040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solidFill>
                  <a:schemeClr val="accent1">
                    <a:lumMod val="75000"/>
                  </a:schemeClr>
                </a:solidFill>
              </a:rPr>
              <a:t>United Nations Fish Stocks Agreement (UNFSA) 1995: </a:t>
            </a:r>
            <a:r>
              <a:rPr lang="en-US" sz="2400" dirty="0"/>
              <a:t>First legally-binding instrument to recognize SSF and to ensure their access to, for example, tuna and tuna-like species</a:t>
            </a:r>
          </a:p>
          <a:p>
            <a:r>
              <a:rPr lang="en-US" sz="2400" b="1" dirty="0">
                <a:solidFill>
                  <a:schemeClr val="accent1">
                    <a:lumMod val="75000"/>
                  </a:schemeClr>
                </a:solidFill>
              </a:rPr>
              <a:t>Code of Conduct for Responsible Fisheries (CCRF), 1995: </a:t>
            </a:r>
            <a:r>
              <a:rPr lang="en-US" sz="2400" dirty="0"/>
              <a:t>Preferential access of SSF to traditional fishing grounds and to fishery resources</a:t>
            </a:r>
          </a:p>
          <a:p>
            <a:r>
              <a:rPr lang="en-US" sz="2400" b="1" dirty="0">
                <a:solidFill>
                  <a:schemeClr val="accent1">
                    <a:lumMod val="75000"/>
                  </a:schemeClr>
                </a:solidFill>
              </a:rPr>
              <a:t>Rio+20 Outcome Document, 2012 and SDG 14.b 2016</a:t>
            </a:r>
            <a:r>
              <a:rPr lang="en-US" sz="2400" dirty="0"/>
              <a:t>: Broadened access of small-scale artisanal fishers to marine (living) resources </a:t>
            </a:r>
            <a:r>
              <a:rPr lang="en-US" sz="2400" i="1" u="sng" dirty="0"/>
              <a:t>and markets</a:t>
            </a:r>
          </a:p>
          <a:p>
            <a:r>
              <a:rPr lang="en-US" sz="2400" b="1" dirty="0">
                <a:solidFill>
                  <a:schemeClr val="accent1">
                    <a:lumMod val="75000"/>
                  </a:schemeClr>
                </a:solidFill>
              </a:rPr>
              <a:t>SSF Guidelines 2014</a:t>
            </a:r>
            <a:r>
              <a:rPr lang="en-US" sz="2400" dirty="0"/>
              <a:t>: First international instrument that explicitly recognizes the need for secure tenure rights of small-scale fishing communities to marine and inland fishery resources, to fishing grounds, and to the adjacent land</a:t>
            </a:r>
            <a:endParaRPr lang="en-US" sz="2000" dirty="0"/>
          </a:p>
        </p:txBody>
      </p:sp>
    </p:spTree>
    <p:extLst>
      <p:ext uri="{BB962C8B-B14F-4D97-AF65-F5344CB8AC3E}">
        <p14:creationId xmlns:p14="http://schemas.microsoft.com/office/powerpoint/2010/main" val="17082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97A2-AB2A-4A05-AB21-4A6536C735B3}"/>
              </a:ext>
            </a:extLst>
          </p:cNvPr>
          <p:cNvSpPr>
            <a:spLocks noGrp="1"/>
          </p:cNvSpPr>
          <p:nvPr>
            <p:ph type="title"/>
          </p:nvPr>
        </p:nvSpPr>
        <p:spPr>
          <a:xfrm>
            <a:off x="432088" y="378980"/>
            <a:ext cx="8279823" cy="1325563"/>
          </a:xfrm>
        </p:spPr>
        <p:txBody>
          <a:bodyPr/>
          <a:lstStyle/>
          <a:p>
            <a:pPr algn="ctr"/>
            <a:r>
              <a:rPr lang="en-US" dirty="0">
                <a:solidFill>
                  <a:schemeClr val="accent1">
                    <a:lumMod val="75000"/>
                  </a:schemeClr>
                </a:solidFill>
              </a:rPr>
              <a:t>Sustainable Development Goal (SDG) Target 14b</a:t>
            </a:r>
          </a:p>
        </p:txBody>
      </p:sp>
      <p:sp>
        <p:nvSpPr>
          <p:cNvPr id="5" name="Content Placeholder 3">
            <a:extLst>
              <a:ext uri="{FF2B5EF4-FFF2-40B4-BE49-F238E27FC236}">
                <a16:creationId xmlns:a16="http://schemas.microsoft.com/office/drawing/2014/main" id="{EE948C05-B393-4215-90BD-404D68C4E6D8}"/>
              </a:ext>
            </a:extLst>
          </p:cNvPr>
          <p:cNvSpPr txBox="1">
            <a:spLocks/>
          </p:cNvSpPr>
          <p:nvPr/>
        </p:nvSpPr>
        <p:spPr>
          <a:xfrm>
            <a:off x="646833" y="1704543"/>
            <a:ext cx="7850332" cy="44884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solidFill>
                  <a:schemeClr val="accent1">
                    <a:lumMod val="75000"/>
                  </a:schemeClr>
                </a:solidFill>
              </a:rPr>
              <a:t>SDG14b</a:t>
            </a:r>
            <a:r>
              <a:rPr lang="en-US" sz="2400" dirty="0"/>
              <a:t>: “Provide access for small-scale artisanal fishers to marine resources and market”</a:t>
            </a:r>
          </a:p>
          <a:p>
            <a:r>
              <a:rPr lang="en-US" sz="2400" b="1" dirty="0">
                <a:solidFill>
                  <a:schemeClr val="accent1">
                    <a:lumMod val="75000"/>
                  </a:schemeClr>
                </a:solidFill>
              </a:rPr>
              <a:t>Link SDG 14 and other SDGs: </a:t>
            </a:r>
            <a:r>
              <a:rPr lang="en-US" sz="2400" dirty="0"/>
              <a:t>Especially those on hunger poverty, decent work, gender, responsible consumption and production, and climate change</a:t>
            </a:r>
          </a:p>
          <a:p>
            <a:r>
              <a:rPr lang="en-US" sz="2400" b="1" dirty="0">
                <a:solidFill>
                  <a:schemeClr val="accent1">
                    <a:lumMod val="75000"/>
                  </a:schemeClr>
                </a:solidFill>
              </a:rPr>
              <a:t>Link 14b and 14.7:</a:t>
            </a:r>
            <a:r>
              <a:rPr lang="en-US" sz="2400" dirty="0"/>
              <a:t> “Increase the economic benefits to small island developing States (SIDS) and least developed countries (LDCs) from the sustainable use of marine resources, including through sustainable management of fisheries, aquaculture and tourism” </a:t>
            </a:r>
          </a:p>
          <a:p>
            <a:endParaRPr lang="en-US" sz="2400" dirty="0"/>
          </a:p>
          <a:p>
            <a:endParaRPr lang="en-US" sz="2400" dirty="0"/>
          </a:p>
          <a:p>
            <a:endParaRPr lang="en-US" dirty="0"/>
          </a:p>
        </p:txBody>
      </p:sp>
    </p:spTree>
    <p:extLst>
      <p:ext uri="{BB962C8B-B14F-4D97-AF65-F5344CB8AC3E}">
        <p14:creationId xmlns:p14="http://schemas.microsoft.com/office/powerpoint/2010/main" val="3742745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47EF7-E65C-49D5-8CCE-1860D9D6EBD0}"/>
              </a:ext>
            </a:extLst>
          </p:cNvPr>
          <p:cNvSpPr>
            <a:spLocks noGrp="1"/>
          </p:cNvSpPr>
          <p:nvPr>
            <p:ph type="title"/>
          </p:nvPr>
        </p:nvSpPr>
        <p:spPr/>
        <p:txBody>
          <a:bodyPr/>
          <a:lstStyle/>
          <a:p>
            <a:pPr algn="ctr"/>
            <a:r>
              <a:rPr lang="en-US" b="1" dirty="0">
                <a:solidFill>
                  <a:schemeClr val="accent1">
                    <a:lumMod val="75000"/>
                  </a:schemeClr>
                </a:solidFill>
              </a:rPr>
              <a:t>SDG 14b</a:t>
            </a:r>
          </a:p>
        </p:txBody>
      </p:sp>
      <p:sp>
        <p:nvSpPr>
          <p:cNvPr id="3" name="Content Placeholder 2">
            <a:extLst>
              <a:ext uri="{FF2B5EF4-FFF2-40B4-BE49-F238E27FC236}">
                <a16:creationId xmlns:a16="http://schemas.microsoft.com/office/drawing/2014/main" id="{033E0B0D-E4CF-4399-A179-426FEB0B933F}"/>
              </a:ext>
            </a:extLst>
          </p:cNvPr>
          <p:cNvSpPr>
            <a:spLocks noGrp="1"/>
          </p:cNvSpPr>
          <p:nvPr>
            <p:ph idx="1"/>
          </p:nvPr>
        </p:nvSpPr>
        <p:spPr>
          <a:xfrm>
            <a:off x="628650" y="1690689"/>
            <a:ext cx="7886700" cy="4351338"/>
          </a:xfrm>
        </p:spPr>
        <p:txBody>
          <a:bodyPr>
            <a:normAutofit/>
          </a:bodyPr>
          <a:lstStyle/>
          <a:p>
            <a:r>
              <a:rPr lang="en-US" sz="2400" dirty="0"/>
              <a:t>FAO Survey (biennial) on the Code of Conduct for Responsible Fisheries (CCRF): Responses of 92 Member Countries and the European Union (EU) to the questions on small-scale fisheries in CCRF</a:t>
            </a:r>
          </a:p>
          <a:p>
            <a:r>
              <a:rPr lang="en-US" sz="2400" dirty="0"/>
              <a:t>77% of members reported having introduced or developed respectively regulations, policies, laws, plans or strategies specifically targeting or addressing SSF</a:t>
            </a:r>
          </a:p>
          <a:p>
            <a:r>
              <a:rPr lang="en-US" sz="2400" dirty="0"/>
              <a:t>In relation to specific initiatives to implement the SSF Guidelines, 47% responded positively whilst 42% reported that they intended doing so in the future</a:t>
            </a:r>
            <a:endParaRPr lang="en-US" dirty="0"/>
          </a:p>
        </p:txBody>
      </p:sp>
    </p:spTree>
    <p:extLst>
      <p:ext uri="{BB962C8B-B14F-4D97-AF65-F5344CB8AC3E}">
        <p14:creationId xmlns:p14="http://schemas.microsoft.com/office/powerpoint/2010/main" val="214618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F715-B519-4C77-B921-D1B36DDF6F04}"/>
              </a:ext>
            </a:extLst>
          </p:cNvPr>
          <p:cNvSpPr>
            <a:spLocks noGrp="1"/>
          </p:cNvSpPr>
          <p:nvPr>
            <p:ph type="title"/>
          </p:nvPr>
        </p:nvSpPr>
        <p:spPr/>
        <p:txBody>
          <a:bodyPr/>
          <a:lstStyle/>
          <a:p>
            <a:pPr algn="ctr"/>
            <a:r>
              <a:rPr lang="en-US" dirty="0">
                <a:solidFill>
                  <a:schemeClr val="accent1">
                    <a:lumMod val="75000"/>
                  </a:schemeClr>
                </a:solidFill>
              </a:rPr>
              <a:t>Access to resources</a:t>
            </a:r>
          </a:p>
        </p:txBody>
      </p:sp>
      <p:sp>
        <p:nvSpPr>
          <p:cNvPr id="3" name="Content Placeholder 2">
            <a:extLst>
              <a:ext uri="{FF2B5EF4-FFF2-40B4-BE49-F238E27FC236}">
                <a16:creationId xmlns:a16="http://schemas.microsoft.com/office/drawing/2014/main" id="{2863C3D7-DB7F-4A6C-9D9A-BBBB761E5167}"/>
              </a:ext>
            </a:extLst>
          </p:cNvPr>
          <p:cNvSpPr>
            <a:spLocks noGrp="1"/>
          </p:cNvSpPr>
          <p:nvPr>
            <p:ph idx="1"/>
          </p:nvPr>
        </p:nvSpPr>
        <p:spPr/>
        <p:txBody>
          <a:bodyPr>
            <a:normAutofit fontScale="77500" lnSpcReduction="20000"/>
          </a:bodyPr>
          <a:lstStyle/>
          <a:p>
            <a:r>
              <a:rPr lang="en-US" b="1" dirty="0">
                <a:solidFill>
                  <a:schemeClr val="accent1">
                    <a:lumMod val="75000"/>
                  </a:schemeClr>
                </a:solidFill>
              </a:rPr>
              <a:t>Fisheries support </a:t>
            </a:r>
            <a:r>
              <a:rPr lang="en-US" b="1" dirty="0" err="1">
                <a:solidFill>
                  <a:schemeClr val="accent1">
                    <a:lumMod val="75000"/>
                  </a:schemeClr>
                </a:solidFill>
              </a:rPr>
              <a:t>programmes</a:t>
            </a:r>
            <a:r>
              <a:rPr lang="en-US" dirty="0"/>
              <a:t>: Diverting fishing subsidies to sustainable SSF; promote </a:t>
            </a:r>
            <a:r>
              <a:rPr lang="en-US" dirty="0" err="1"/>
              <a:t>fishworker</a:t>
            </a:r>
            <a:r>
              <a:rPr lang="en-US" dirty="0"/>
              <a:t> associations and cooperatives</a:t>
            </a:r>
          </a:p>
          <a:p>
            <a:r>
              <a:rPr lang="en-US" b="1" dirty="0">
                <a:solidFill>
                  <a:schemeClr val="accent1">
                    <a:lumMod val="75000"/>
                  </a:schemeClr>
                </a:solidFill>
              </a:rPr>
              <a:t>Fisheries sustainability </a:t>
            </a:r>
            <a:r>
              <a:rPr lang="en-US" b="1" dirty="0" err="1">
                <a:solidFill>
                  <a:schemeClr val="accent1">
                    <a:lumMod val="75000"/>
                  </a:schemeClr>
                </a:solidFill>
              </a:rPr>
              <a:t>programmes</a:t>
            </a:r>
            <a:r>
              <a:rPr lang="en-US" dirty="0"/>
              <a:t>: certification and eco-labelling; threatened species provisions (CITES listings); regulation of industrial fisheries; elimination of IUU fishing</a:t>
            </a:r>
          </a:p>
          <a:p>
            <a:r>
              <a:rPr lang="en-US" b="1" dirty="0">
                <a:solidFill>
                  <a:schemeClr val="accent1">
                    <a:lumMod val="75000"/>
                  </a:schemeClr>
                </a:solidFill>
              </a:rPr>
              <a:t>Integrated land and ocean management </a:t>
            </a:r>
            <a:r>
              <a:rPr lang="en-US" b="1" dirty="0" err="1">
                <a:solidFill>
                  <a:schemeClr val="accent1">
                    <a:lumMod val="75000"/>
                  </a:schemeClr>
                </a:solidFill>
              </a:rPr>
              <a:t>programmes</a:t>
            </a:r>
            <a:r>
              <a:rPr lang="en-US" dirty="0"/>
              <a:t>: Address competition with other industries</a:t>
            </a:r>
          </a:p>
          <a:p>
            <a:r>
              <a:rPr lang="en-US" b="1" dirty="0">
                <a:solidFill>
                  <a:schemeClr val="accent1">
                    <a:lumMod val="75000"/>
                  </a:schemeClr>
                </a:solidFill>
              </a:rPr>
              <a:t>Aquaculture regulations</a:t>
            </a:r>
            <a:r>
              <a:rPr lang="en-US" dirty="0"/>
              <a:t>: invasive species; pollution; access of SSF to resources and coastal commons</a:t>
            </a:r>
          </a:p>
          <a:p>
            <a:r>
              <a:rPr lang="en-US" b="1" dirty="0">
                <a:solidFill>
                  <a:schemeClr val="accent1">
                    <a:lumMod val="75000"/>
                  </a:schemeClr>
                </a:solidFill>
              </a:rPr>
              <a:t>Climate change and disaster risk adaptation and resilience: </a:t>
            </a:r>
            <a:r>
              <a:rPr lang="en-US" dirty="0"/>
              <a:t> Financial, technological and capacity building support </a:t>
            </a:r>
            <a:r>
              <a:rPr lang="en-US" dirty="0" err="1"/>
              <a:t>programmes</a:t>
            </a:r>
            <a:endParaRPr lang="en-US" dirty="0"/>
          </a:p>
          <a:p>
            <a:pPr marL="0" indent="0">
              <a:buNone/>
            </a:pPr>
            <a:r>
              <a:rPr lang="en-US" dirty="0"/>
              <a:t>(</a:t>
            </a:r>
            <a:r>
              <a:rPr lang="en-US" i="1" dirty="0"/>
              <a:t>see</a:t>
            </a:r>
            <a:r>
              <a:rPr lang="en-US" dirty="0"/>
              <a:t> Concept Paper: Partnership Dialogue 5, UN Ocean Conference 2017 )</a:t>
            </a:r>
          </a:p>
        </p:txBody>
      </p:sp>
    </p:spTree>
    <p:extLst>
      <p:ext uri="{BB962C8B-B14F-4D97-AF65-F5344CB8AC3E}">
        <p14:creationId xmlns:p14="http://schemas.microsoft.com/office/powerpoint/2010/main" val="93227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08FE4-A012-4B17-ADFD-58992CC937EB}"/>
              </a:ext>
            </a:extLst>
          </p:cNvPr>
          <p:cNvSpPr>
            <a:spLocks noGrp="1"/>
          </p:cNvSpPr>
          <p:nvPr>
            <p:ph type="title"/>
          </p:nvPr>
        </p:nvSpPr>
        <p:spPr/>
        <p:txBody>
          <a:bodyPr/>
          <a:lstStyle/>
          <a:p>
            <a:pPr algn="ctr"/>
            <a:r>
              <a:rPr lang="en-US" dirty="0">
                <a:solidFill>
                  <a:schemeClr val="accent1">
                    <a:lumMod val="75000"/>
                  </a:schemeClr>
                </a:solidFill>
              </a:rPr>
              <a:t>Access to markets</a:t>
            </a:r>
          </a:p>
        </p:txBody>
      </p:sp>
      <p:sp>
        <p:nvSpPr>
          <p:cNvPr id="3" name="Content Placeholder 2">
            <a:extLst>
              <a:ext uri="{FF2B5EF4-FFF2-40B4-BE49-F238E27FC236}">
                <a16:creationId xmlns:a16="http://schemas.microsoft.com/office/drawing/2014/main" id="{E65F94F7-FE1A-467C-8A13-115A9DBC89BC}"/>
              </a:ext>
            </a:extLst>
          </p:cNvPr>
          <p:cNvSpPr>
            <a:spLocks noGrp="1"/>
          </p:cNvSpPr>
          <p:nvPr>
            <p:ph idx="1"/>
          </p:nvPr>
        </p:nvSpPr>
        <p:spPr/>
        <p:txBody>
          <a:bodyPr>
            <a:normAutofit fontScale="92500" lnSpcReduction="10000"/>
          </a:bodyPr>
          <a:lstStyle/>
          <a:p>
            <a:r>
              <a:rPr lang="en-US" dirty="0"/>
              <a:t>Import of frozen fish should not lead to domestic fish having to compete unsuccessfully with such fish with adverse consequences for small-scale fishers (e.g. the Philippines) </a:t>
            </a:r>
          </a:p>
          <a:p>
            <a:r>
              <a:rPr lang="en-US" dirty="0"/>
              <a:t>Export of fish and fishery products should not lead to adverse impact on local fish consumers, especially the poor (e.g. Chile)</a:t>
            </a:r>
          </a:p>
          <a:p>
            <a:r>
              <a:rPr lang="en-US" dirty="0"/>
              <a:t>Complying with international food safety and environmental standards should not lead to greater differentiation within small-scale fisheries (e.g. Lake Victoria) and widening income inequalities in fishery-dependent communities</a:t>
            </a:r>
          </a:p>
        </p:txBody>
      </p:sp>
    </p:spTree>
    <p:extLst>
      <p:ext uri="{BB962C8B-B14F-4D97-AF65-F5344CB8AC3E}">
        <p14:creationId xmlns:p14="http://schemas.microsoft.com/office/powerpoint/2010/main" val="10280285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1368</TotalTime>
  <Words>909</Words>
  <Application>Microsoft Office PowerPoint</Application>
  <PresentationFormat>On-screen Show (4:3)</PresentationFormat>
  <Paragraphs>53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Protection of small-scale artisanal fishing communities’ tenure rights and access to markets</vt:lpstr>
      <vt:lpstr>Fisheries and oceans</vt:lpstr>
      <vt:lpstr>SSF and international fish trade (SOFIA 2018)</vt:lpstr>
      <vt:lpstr>Protecting access of small-scale fisheries to resources</vt:lpstr>
      <vt:lpstr>Protecting access of small-scale fisheries (cont.)</vt:lpstr>
      <vt:lpstr>Sustainable Development Goal (SDG) Target 14b</vt:lpstr>
      <vt:lpstr>SDG 14b</vt:lpstr>
      <vt:lpstr>Access to resources</vt:lpstr>
      <vt:lpstr>Access to markets</vt:lpstr>
      <vt:lpstr>Implementation of the SSF Guidelines in Asia: ICSF-FAO project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Manas</dc:creator>
  <cp:lastModifiedBy>Manas</cp:lastModifiedBy>
  <cp:revision>66</cp:revision>
  <dcterms:created xsi:type="dcterms:W3CDTF">2019-11-16T19:07:32Z</dcterms:created>
  <dcterms:modified xsi:type="dcterms:W3CDTF">2019-11-21T08:01:19Z</dcterms:modified>
</cp:coreProperties>
</file>